
<file path=[Content_Types].xml><?xml version="1.0" encoding="utf-8"?>
<Types xmlns="http://schemas.openxmlformats.org/package/2006/content-types">
  <Default Extension="jfif" ContentType="image/jpeg"/>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 id="2147483697" r:id="rId5"/>
  </p:sldMasterIdLst>
  <p:notesMasterIdLst>
    <p:notesMasterId r:id="rId30"/>
  </p:notesMasterIdLst>
  <p:sldIdLst>
    <p:sldId id="544" r:id="rId6"/>
    <p:sldId id="553" r:id="rId7"/>
    <p:sldId id="4297" r:id="rId8"/>
    <p:sldId id="555" r:id="rId9"/>
    <p:sldId id="261" r:id="rId10"/>
    <p:sldId id="262" r:id="rId11"/>
    <p:sldId id="263" r:id="rId12"/>
    <p:sldId id="279" r:id="rId13"/>
    <p:sldId id="264" r:id="rId14"/>
    <p:sldId id="265" r:id="rId15"/>
    <p:sldId id="4286" r:id="rId16"/>
    <p:sldId id="278" r:id="rId17"/>
    <p:sldId id="4307" r:id="rId18"/>
    <p:sldId id="4267" r:id="rId19"/>
    <p:sldId id="4293" r:id="rId20"/>
    <p:sldId id="4287" r:id="rId21"/>
    <p:sldId id="4292" r:id="rId22"/>
    <p:sldId id="558" r:id="rId23"/>
    <p:sldId id="4300" r:id="rId24"/>
    <p:sldId id="4294" r:id="rId25"/>
    <p:sldId id="4302" r:id="rId26"/>
    <p:sldId id="4303" r:id="rId27"/>
    <p:sldId id="4304" r:id="rId28"/>
    <p:sldId id="4306"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E772721-0056-22E4-21C0-8B0232A636A8}" name="Elouali, Sanae" initials="ES" userId="S::c-sanae.elouali@thepalladiumgroup.com::9b3d8a3e-48e5-4d1b-ae66-55052e65634e" providerId="AD"/>
  <p188:author id="{24965B9F-3645-5E0B-FC1E-A83FD18B7637}" name="Karim, Nimrah" initials="KN" userId="S::c-nimrah.karim@thepalladiumgroup.com::5a9ddfbc-2001-4b96-91f0-763596038391" providerId="AD"/>
  <p188:author id="{6177859F-560D-A41C-0885-FABA944F0DF9}" name="Nimrah" initials="N" userId="Nimrah" providerId="None"/>
  <p188:author id="{AF37BEB2-5509-DE58-527F-ADCEF769A736}" name="Boukhari, Meriem" initials="BM" userId="S::meriem.boukhari@thepalladiumgroup.com::c5f2c36b-40bc-490e-a0b1-fc8dd6d8861f" providerId="AD"/>
  <p188:author id="{54A809C1-E56C-7F4B-4EBE-27E934376276}" name="Wahib, Lhoussaine" initials="WL" userId="S::c-lhoussaine.wahib@thepalladiumgroup.com::5170b3b7-1f4d-4b51-ac76-32b37d2a423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62" d="100"/>
          <a:sy n="62" d="100"/>
        </p:scale>
        <p:origin x="804"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microsoft.com/office/2018/10/relationships/authors" Target="author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notesMaster" Target="notesMasters/notesMaster1.xml"/><Relationship Id="rId35" Type="http://schemas.microsoft.com/office/2016/11/relationships/changesInfo" Target="changesInfos/changesInfo1.xml"/><Relationship Id="rId8" Type="http://schemas.openxmlformats.org/officeDocument/2006/relationships/slide" Target="slides/slide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imrah Karim" userId="b82a740dec7aa5a2" providerId="LiveId" clId="{B080D6F4-113A-49FF-8C53-AB5A6637F9D9}"/>
    <pc:docChg chg="undo custSel addSld delSld modSld sldOrd">
      <pc:chgData name="Nimrah Karim" userId="b82a740dec7aa5a2" providerId="LiveId" clId="{B080D6F4-113A-49FF-8C53-AB5A6637F9D9}" dt="2022-09-29T08:47:48.946" v="223"/>
      <pc:docMkLst>
        <pc:docMk/>
      </pc:docMkLst>
      <pc:sldChg chg="modSp mod">
        <pc:chgData name="Nimrah Karim" userId="b82a740dec7aa5a2" providerId="LiveId" clId="{B080D6F4-113A-49FF-8C53-AB5A6637F9D9}" dt="2022-09-29T05:51:13.970" v="205" actId="113"/>
        <pc:sldMkLst>
          <pc:docMk/>
          <pc:sldMk cId="0" sldId="261"/>
        </pc:sldMkLst>
        <pc:spChg chg="mod">
          <ac:chgData name="Nimrah Karim" userId="b82a740dec7aa5a2" providerId="LiveId" clId="{B080D6F4-113A-49FF-8C53-AB5A6637F9D9}" dt="2022-09-29T05:51:13.970" v="205" actId="113"/>
          <ac:spMkLst>
            <pc:docMk/>
            <pc:sldMk cId="0" sldId="261"/>
            <ac:spMk id="148" creationId="{00000000-0000-0000-0000-000000000000}"/>
          </ac:spMkLst>
        </pc:spChg>
      </pc:sldChg>
      <pc:sldChg chg="modSp mod">
        <pc:chgData name="Nimrah Karim" userId="b82a740dec7aa5a2" providerId="LiveId" clId="{B080D6F4-113A-49FF-8C53-AB5A6637F9D9}" dt="2022-09-29T05:51:21.984" v="209" actId="113"/>
        <pc:sldMkLst>
          <pc:docMk/>
          <pc:sldMk cId="0" sldId="262"/>
        </pc:sldMkLst>
        <pc:spChg chg="mod">
          <ac:chgData name="Nimrah Karim" userId="b82a740dec7aa5a2" providerId="LiveId" clId="{B080D6F4-113A-49FF-8C53-AB5A6637F9D9}" dt="2022-09-29T05:51:21.984" v="209" actId="113"/>
          <ac:spMkLst>
            <pc:docMk/>
            <pc:sldMk cId="0" sldId="262"/>
            <ac:spMk id="157" creationId="{00000000-0000-0000-0000-000000000000}"/>
          </ac:spMkLst>
        </pc:spChg>
      </pc:sldChg>
      <pc:sldChg chg="modSp mod">
        <pc:chgData name="Nimrah Karim" userId="b82a740dec7aa5a2" providerId="LiveId" clId="{B080D6F4-113A-49FF-8C53-AB5A6637F9D9}" dt="2022-09-29T05:51:28.064" v="210" actId="113"/>
        <pc:sldMkLst>
          <pc:docMk/>
          <pc:sldMk cId="0" sldId="263"/>
        </pc:sldMkLst>
        <pc:spChg chg="mod">
          <ac:chgData name="Nimrah Karim" userId="b82a740dec7aa5a2" providerId="LiveId" clId="{B080D6F4-113A-49FF-8C53-AB5A6637F9D9}" dt="2022-09-29T05:51:28.064" v="210" actId="113"/>
          <ac:spMkLst>
            <pc:docMk/>
            <pc:sldMk cId="0" sldId="263"/>
            <ac:spMk id="166" creationId="{00000000-0000-0000-0000-000000000000}"/>
          </ac:spMkLst>
        </pc:spChg>
      </pc:sldChg>
      <pc:sldChg chg="add">
        <pc:chgData name="Nimrah Karim" userId="b82a740dec7aa5a2" providerId="LiveId" clId="{B080D6F4-113A-49FF-8C53-AB5A6637F9D9}" dt="2022-09-29T08:47:48.946" v="223"/>
        <pc:sldMkLst>
          <pc:docMk/>
          <pc:sldMk cId="0" sldId="264"/>
        </pc:sldMkLst>
      </pc:sldChg>
      <pc:sldChg chg="addSp modSp mod">
        <pc:chgData name="Nimrah Karim" userId="b82a740dec7aa5a2" providerId="LiveId" clId="{B080D6F4-113A-49FF-8C53-AB5A6637F9D9}" dt="2022-09-29T05:53:58.369" v="221" actId="1076"/>
        <pc:sldMkLst>
          <pc:docMk/>
          <pc:sldMk cId="0" sldId="265"/>
        </pc:sldMkLst>
        <pc:spChg chg="mod">
          <ac:chgData name="Nimrah Karim" userId="b82a740dec7aa5a2" providerId="LiveId" clId="{B080D6F4-113A-49FF-8C53-AB5A6637F9D9}" dt="2022-09-29T05:53:52.622" v="219" actId="404"/>
          <ac:spMkLst>
            <pc:docMk/>
            <pc:sldMk cId="0" sldId="265"/>
            <ac:spMk id="196" creationId="{00000000-0000-0000-0000-000000000000}"/>
          </ac:spMkLst>
        </pc:spChg>
        <pc:spChg chg="mod">
          <ac:chgData name="Nimrah Karim" userId="b82a740dec7aa5a2" providerId="LiveId" clId="{B080D6F4-113A-49FF-8C53-AB5A6637F9D9}" dt="2022-09-29T05:51:42.501" v="212" actId="113"/>
          <ac:spMkLst>
            <pc:docMk/>
            <pc:sldMk cId="0" sldId="265"/>
            <ac:spMk id="197" creationId="{00000000-0000-0000-0000-000000000000}"/>
          </ac:spMkLst>
        </pc:spChg>
        <pc:picChg chg="add mod modCrop">
          <ac:chgData name="Nimrah Karim" userId="b82a740dec7aa5a2" providerId="LiveId" clId="{B080D6F4-113A-49FF-8C53-AB5A6637F9D9}" dt="2022-09-29T05:53:58.369" v="221" actId="1076"/>
          <ac:picMkLst>
            <pc:docMk/>
            <pc:sldMk cId="0" sldId="265"/>
            <ac:picMk id="3" creationId="{3A7A7CB5-C376-F5B9-AB29-3DAE69FBEA77}"/>
          </ac:picMkLst>
        </pc:picChg>
      </pc:sldChg>
      <pc:sldChg chg="modSp mod">
        <pc:chgData name="Nimrah Karim" userId="b82a740dec7aa5a2" providerId="LiveId" clId="{B080D6F4-113A-49FF-8C53-AB5A6637F9D9}" dt="2022-09-29T05:51:35.069" v="211" actId="113"/>
        <pc:sldMkLst>
          <pc:docMk/>
          <pc:sldMk cId="1967805849" sldId="279"/>
        </pc:sldMkLst>
        <pc:spChg chg="mod">
          <ac:chgData name="Nimrah Karim" userId="b82a740dec7aa5a2" providerId="LiveId" clId="{B080D6F4-113A-49FF-8C53-AB5A6637F9D9}" dt="2022-09-29T05:51:35.069" v="211" actId="113"/>
          <ac:spMkLst>
            <pc:docMk/>
            <pc:sldMk cId="1967805849" sldId="279"/>
            <ac:spMk id="317" creationId="{00000000-0000-0000-0000-000000000000}"/>
          </ac:spMkLst>
        </pc:spChg>
      </pc:sldChg>
      <pc:sldChg chg="del">
        <pc:chgData name="Nimrah Karim" userId="b82a740dec7aa5a2" providerId="LiveId" clId="{B080D6F4-113A-49FF-8C53-AB5A6637F9D9}" dt="2022-09-29T08:47:46.550" v="222" actId="47"/>
        <pc:sldMkLst>
          <pc:docMk/>
          <pc:sldMk cId="496034725" sldId="314"/>
        </pc:sldMkLst>
      </pc:sldChg>
      <pc:sldChg chg="modSp mod">
        <pc:chgData name="Nimrah Karim" userId="b82a740dec7aa5a2" providerId="LiveId" clId="{B080D6F4-113A-49FF-8C53-AB5A6637F9D9}" dt="2022-09-29T05:48:06.588" v="157" actId="20577"/>
        <pc:sldMkLst>
          <pc:docMk/>
          <pc:sldMk cId="701439714" sldId="544"/>
        </pc:sldMkLst>
        <pc:spChg chg="mod">
          <ac:chgData name="Nimrah Karim" userId="b82a740dec7aa5a2" providerId="LiveId" clId="{B080D6F4-113A-49FF-8C53-AB5A6637F9D9}" dt="2022-09-29T05:48:06.588" v="157" actId="20577"/>
          <ac:spMkLst>
            <pc:docMk/>
            <pc:sldMk cId="701439714" sldId="544"/>
            <ac:spMk id="3" creationId="{A4685F90-CF10-2C44-9B29-E9DAEC485C49}"/>
          </ac:spMkLst>
        </pc:spChg>
      </pc:sldChg>
      <pc:sldChg chg="modSp mod">
        <pc:chgData name="Nimrah Karim" userId="b82a740dec7aa5a2" providerId="LiveId" clId="{B080D6F4-113A-49FF-8C53-AB5A6637F9D9}" dt="2022-09-29T05:50:38.138" v="203" actId="5793"/>
        <pc:sldMkLst>
          <pc:docMk/>
          <pc:sldMk cId="2772128943" sldId="553"/>
        </pc:sldMkLst>
        <pc:spChg chg="mod">
          <ac:chgData name="Nimrah Karim" userId="b82a740dec7aa5a2" providerId="LiveId" clId="{B080D6F4-113A-49FF-8C53-AB5A6637F9D9}" dt="2022-09-29T05:50:38.138" v="203" actId="5793"/>
          <ac:spMkLst>
            <pc:docMk/>
            <pc:sldMk cId="2772128943" sldId="553"/>
            <ac:spMk id="10" creationId="{0CD9861C-4E7C-46C6-A827-12E841D69656}"/>
          </ac:spMkLst>
        </pc:spChg>
      </pc:sldChg>
      <pc:sldChg chg="ord">
        <pc:chgData name="Nimrah Karim" userId="b82a740dec7aa5a2" providerId="LiveId" clId="{B080D6F4-113A-49FF-8C53-AB5A6637F9D9}" dt="2022-09-29T05:49:26.136" v="159"/>
        <pc:sldMkLst>
          <pc:docMk/>
          <pc:sldMk cId="32582818" sldId="4286"/>
        </pc:sldMkLst>
      </pc:sldChg>
      <pc:sldChg chg="del">
        <pc:chgData name="Nimrah Karim" userId="b82a740dec7aa5a2" providerId="LiveId" clId="{B080D6F4-113A-49FF-8C53-AB5A6637F9D9}" dt="2022-09-29T05:50:53.634" v="204" actId="47"/>
        <pc:sldMkLst>
          <pc:docMk/>
          <pc:sldMk cId="3706104968" sldId="4305"/>
        </pc:sldMkLst>
      </pc:sldChg>
      <pc:sldChg chg="addSp delSp modSp mod">
        <pc:chgData name="Nimrah Karim" userId="b82a740dec7aa5a2" providerId="LiveId" clId="{B080D6F4-113A-49FF-8C53-AB5A6637F9D9}" dt="2022-09-29T05:46:59.349" v="151" actId="1076"/>
        <pc:sldMkLst>
          <pc:docMk/>
          <pc:sldMk cId="2880571779" sldId="4307"/>
        </pc:sldMkLst>
        <pc:spChg chg="del">
          <ac:chgData name="Nimrah Karim" userId="b82a740dec7aa5a2" providerId="LiveId" clId="{B080D6F4-113A-49FF-8C53-AB5A6637F9D9}" dt="2022-09-29T05:45:58.443" v="74" actId="478"/>
          <ac:spMkLst>
            <pc:docMk/>
            <pc:sldMk cId="2880571779" sldId="4307"/>
            <ac:spMk id="10" creationId="{450ADB07-7CA0-3CC8-87A8-CDC6978DDCC9}"/>
          </ac:spMkLst>
        </pc:spChg>
        <pc:spChg chg="mod">
          <ac:chgData name="Nimrah Karim" userId="b82a740dec7aa5a2" providerId="LiveId" clId="{B080D6F4-113A-49FF-8C53-AB5A6637F9D9}" dt="2022-09-29T05:46:44.438" v="118" actId="1035"/>
          <ac:spMkLst>
            <pc:docMk/>
            <pc:sldMk cId="2880571779" sldId="4307"/>
            <ac:spMk id="11" creationId="{0ACDEC01-03C6-12C7-53EB-C2CE6F41C342}"/>
          </ac:spMkLst>
        </pc:spChg>
        <pc:spChg chg="mod">
          <ac:chgData name="Nimrah Karim" userId="b82a740dec7aa5a2" providerId="LiveId" clId="{B080D6F4-113A-49FF-8C53-AB5A6637F9D9}" dt="2022-09-29T05:46:55.175" v="150" actId="1035"/>
          <ac:spMkLst>
            <pc:docMk/>
            <pc:sldMk cId="2880571779" sldId="4307"/>
            <ac:spMk id="12" creationId="{B188BC78-0EF3-67CC-A247-5B6A93849193}"/>
          </ac:spMkLst>
        </pc:spChg>
        <pc:spChg chg="mod">
          <ac:chgData name="Nimrah Karim" userId="b82a740dec7aa5a2" providerId="LiveId" clId="{B080D6F4-113A-49FF-8C53-AB5A6637F9D9}" dt="2022-09-29T05:46:55.175" v="150" actId="1035"/>
          <ac:spMkLst>
            <pc:docMk/>
            <pc:sldMk cId="2880571779" sldId="4307"/>
            <ac:spMk id="14" creationId="{9DBD14AF-87BA-E779-7DB9-0D7A041277A2}"/>
          </ac:spMkLst>
        </pc:spChg>
        <pc:spChg chg="add mod">
          <ac:chgData name="Nimrah Karim" userId="b82a740dec7aa5a2" providerId="LiveId" clId="{B080D6F4-113A-49FF-8C53-AB5A6637F9D9}" dt="2022-09-29T05:46:19.968" v="80" actId="1076"/>
          <ac:spMkLst>
            <pc:docMk/>
            <pc:sldMk cId="2880571779" sldId="4307"/>
            <ac:spMk id="17" creationId="{BD8A6BD8-408B-1CF8-70B8-8DB8B16866FF}"/>
          </ac:spMkLst>
        </pc:spChg>
        <pc:spChg chg="add mod">
          <ac:chgData name="Nimrah Karim" userId="b82a740dec7aa5a2" providerId="LiveId" clId="{B080D6F4-113A-49FF-8C53-AB5A6637F9D9}" dt="2022-09-29T05:46:39.988" v="99" actId="1037"/>
          <ac:spMkLst>
            <pc:docMk/>
            <pc:sldMk cId="2880571779" sldId="4307"/>
            <ac:spMk id="21" creationId="{4EE44AB5-7DA1-AC5A-8859-8A7441CF8680}"/>
          </ac:spMkLst>
        </pc:spChg>
        <pc:spChg chg="add del mod">
          <ac:chgData name="Nimrah Karim" userId="b82a740dec7aa5a2" providerId="LiveId" clId="{B080D6F4-113A-49FF-8C53-AB5A6637F9D9}" dt="2022-09-29T05:46:00.932" v="75" actId="478"/>
          <ac:spMkLst>
            <pc:docMk/>
            <pc:sldMk cId="2880571779" sldId="4307"/>
            <ac:spMk id="22" creationId="{B7549B93-DDEA-AAAD-5A84-81BD5A93A399}"/>
          </ac:spMkLst>
        </pc:spChg>
        <pc:picChg chg="mod">
          <ac:chgData name="Nimrah Karim" userId="b82a740dec7aa5a2" providerId="LiveId" clId="{B080D6F4-113A-49FF-8C53-AB5A6637F9D9}" dt="2022-09-29T05:46:55.175" v="150" actId="1035"/>
          <ac:picMkLst>
            <pc:docMk/>
            <pc:sldMk cId="2880571779" sldId="4307"/>
            <ac:picMk id="5" creationId="{E9F531E4-49D6-97A5-EA6C-019DB6E191DB}"/>
          </ac:picMkLst>
        </pc:picChg>
        <pc:picChg chg="del">
          <ac:chgData name="Nimrah Karim" userId="b82a740dec7aa5a2" providerId="LiveId" clId="{B080D6F4-113A-49FF-8C53-AB5A6637F9D9}" dt="2022-09-29T05:45:54.989" v="73" actId="478"/>
          <ac:picMkLst>
            <pc:docMk/>
            <pc:sldMk cId="2880571779" sldId="4307"/>
            <ac:picMk id="7" creationId="{C38FDE87-95A9-46D2-2642-24304E84E563}"/>
          </ac:picMkLst>
        </pc:picChg>
        <pc:picChg chg="del">
          <ac:chgData name="Nimrah Karim" userId="b82a740dec7aa5a2" providerId="LiveId" clId="{B080D6F4-113A-49FF-8C53-AB5A6637F9D9}" dt="2022-09-29T05:45:52.680" v="72" actId="478"/>
          <ac:picMkLst>
            <pc:docMk/>
            <pc:sldMk cId="2880571779" sldId="4307"/>
            <ac:picMk id="9" creationId="{CAE4171E-61C1-ECAE-85AE-4D19740903D8}"/>
          </ac:picMkLst>
        </pc:picChg>
        <pc:picChg chg="mod">
          <ac:chgData name="Nimrah Karim" userId="b82a740dec7aa5a2" providerId="LiveId" clId="{B080D6F4-113A-49FF-8C53-AB5A6637F9D9}" dt="2022-09-29T05:46:59.349" v="151" actId="1076"/>
          <ac:picMkLst>
            <pc:docMk/>
            <pc:sldMk cId="2880571779" sldId="4307"/>
            <ac:picMk id="16" creationId="{3CA64386-08AB-3D45-5A39-54043134C8F0}"/>
          </ac:picMkLst>
        </pc:picChg>
        <pc:picChg chg="add mod">
          <ac:chgData name="Nimrah Karim" userId="b82a740dec7aa5a2" providerId="LiveId" clId="{B080D6F4-113A-49FF-8C53-AB5A6637F9D9}" dt="2022-09-29T05:46:39.988" v="99" actId="1037"/>
          <ac:picMkLst>
            <pc:docMk/>
            <pc:sldMk cId="2880571779" sldId="4307"/>
            <ac:picMk id="19" creationId="{D171B150-346A-DA52-B554-8BB3A3F14AE9}"/>
          </ac:picMkLst>
        </pc:picChg>
        <pc:picChg chg="add mod">
          <ac:chgData name="Nimrah Karim" userId="b82a740dec7aa5a2" providerId="LiveId" clId="{B080D6F4-113A-49FF-8C53-AB5A6637F9D9}" dt="2022-09-29T05:46:44.438" v="118" actId="1035"/>
          <ac:picMkLst>
            <pc:docMk/>
            <pc:sldMk cId="2880571779" sldId="4307"/>
            <ac:picMk id="20" creationId="{907A190F-5996-1AF2-092F-26E786A7B28E}"/>
          </ac:picMkLst>
        </pc:picChg>
        <pc:cxnChg chg="add del mod">
          <ac:chgData name="Nimrah Karim" userId="b82a740dec7aa5a2" providerId="LiveId" clId="{B080D6F4-113A-49FF-8C53-AB5A6637F9D9}" dt="2022-09-29T05:45:29.594" v="20" actId="478"/>
          <ac:cxnSpMkLst>
            <pc:docMk/>
            <pc:sldMk cId="2880571779" sldId="4307"/>
            <ac:cxnSpMk id="18" creationId="{3ED2FBB1-E24A-133A-3ACC-12D821A0F0E5}"/>
          </ac:cxnSpMkLst>
        </pc:cxnChg>
        <pc:cxnChg chg="add mod">
          <ac:chgData name="Nimrah Karim" userId="b82a740dec7aa5a2" providerId="LiveId" clId="{B080D6F4-113A-49FF-8C53-AB5A6637F9D9}" dt="2022-09-29T05:46:29.620" v="82" actId="1076"/>
          <ac:cxnSpMkLst>
            <pc:docMk/>
            <pc:sldMk cId="2880571779" sldId="4307"/>
            <ac:cxnSpMk id="23" creationId="{201F5555-C6C7-D197-8A16-3E6B80DFEB86}"/>
          </ac:cxnSpMkLst>
        </pc:cxnChg>
      </pc:sldChg>
      <pc:sldMasterChg chg="delSldLayout">
        <pc:chgData name="Nimrah Karim" userId="b82a740dec7aa5a2" providerId="LiveId" clId="{B080D6F4-113A-49FF-8C53-AB5A6637F9D9}" dt="2022-09-29T08:47:46.550" v="222" actId="47"/>
        <pc:sldMasterMkLst>
          <pc:docMk/>
          <pc:sldMasterMk cId="913056415" sldId="2147483672"/>
        </pc:sldMasterMkLst>
        <pc:sldLayoutChg chg="del">
          <pc:chgData name="Nimrah Karim" userId="b82a740dec7aa5a2" providerId="LiveId" clId="{B080D6F4-113A-49FF-8C53-AB5A6637F9D9}" dt="2022-09-29T08:47:46.550" v="222" actId="47"/>
          <pc:sldLayoutMkLst>
            <pc:docMk/>
            <pc:sldMasterMk cId="913056415" sldId="2147483672"/>
            <pc:sldLayoutMk cId="3476437543" sldId="2147483717"/>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4E9E41-40A6-4F4A-A3BE-92C37FADAF16}" type="datetimeFigureOut">
              <a:rPr lang="en-GB" smtClean="0"/>
              <a:t>28/09/2022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4654C4-3458-47FA-96C6-6A33D8CE21DC}" type="slidenum">
              <a:rPr lang="en-GB" smtClean="0"/>
              <a:t>‹#›</a:t>
            </a:fld>
            <a:endParaRPr lang="en-GB"/>
          </a:p>
        </p:txBody>
      </p:sp>
    </p:spTree>
    <p:extLst>
      <p:ext uri="{BB962C8B-B14F-4D97-AF65-F5344CB8AC3E}">
        <p14:creationId xmlns:p14="http://schemas.microsoft.com/office/powerpoint/2010/main" val="7262096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5" name="Google Shape;145;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just" rtl="0">
              <a:spcBef>
                <a:spcPts val="0"/>
              </a:spcBef>
              <a:spcAft>
                <a:spcPts val="0"/>
              </a:spcAft>
              <a:buNone/>
            </a:pPr>
            <a:r>
              <a:rPr lang="en-US" sz="1200" dirty="0">
                <a:latin typeface="Lato"/>
                <a:ea typeface="Lato"/>
                <a:cs typeface="Lato"/>
                <a:sym typeface="Lato"/>
              </a:rPr>
              <a:t>The Challenge Fund for Youth Employment is funded by the Netherlands Ministry of Foreign Affairs and managed by Palladium, in partnership with VSO and Randstad. </a:t>
            </a:r>
            <a:endParaRPr dirty="0"/>
          </a:p>
          <a:p>
            <a:pPr marL="0" lvl="0" indent="0" algn="just" rtl="0">
              <a:spcBef>
                <a:spcPts val="0"/>
              </a:spcBef>
              <a:spcAft>
                <a:spcPts val="0"/>
              </a:spcAft>
              <a:buNone/>
            </a:pPr>
            <a:endParaRPr sz="1200" dirty="0">
              <a:latin typeface="Lato"/>
              <a:ea typeface="Lato"/>
              <a:cs typeface="Lato"/>
              <a:sym typeface="Lato"/>
            </a:endParaRPr>
          </a:p>
          <a:p>
            <a:pPr marL="0" lvl="0" indent="0" algn="l" rtl="0">
              <a:spcBef>
                <a:spcPts val="0"/>
              </a:spcBef>
              <a:spcAft>
                <a:spcPts val="0"/>
              </a:spcAft>
              <a:buNone/>
            </a:pPr>
            <a:endParaRPr dirty="0"/>
          </a:p>
        </p:txBody>
      </p:sp>
      <p:sp>
        <p:nvSpPr>
          <p:cNvPr id="146" name="Google Shape;146;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5" name="Google Shape;155;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4" name="Google Shape;164;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p2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9" name="Google Shape;309;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048531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6" name="Google Shape;176;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3" name="Google Shape;193;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p2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8" name="Google Shape;288;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2FB309-837D-CE43-B032-6FC8F62BEB1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3988342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F76F993-4CD7-E948-841C-3B6A36B3EEC2}"/>
              </a:ext>
            </a:extLst>
          </p:cNvPr>
          <p:cNvPicPr>
            <a:picLocks noChangeAspect="1"/>
          </p:cNvPicPr>
          <p:nvPr userDrawn="1"/>
        </p:nvPicPr>
        <p:blipFill>
          <a:blip r:embed="rId2"/>
          <a:srcRect/>
          <a:stretch/>
        </p:blipFill>
        <p:spPr>
          <a:xfrm>
            <a:off x="-85558" y="-1138968"/>
            <a:ext cx="12023558" cy="8493602"/>
          </a:xfrm>
          <a:prstGeom prst="rect">
            <a:avLst/>
          </a:prstGeom>
        </p:spPr>
      </p:pic>
      <p:sp>
        <p:nvSpPr>
          <p:cNvPr id="9" name="Rectangle 8">
            <a:extLst>
              <a:ext uri="{FF2B5EF4-FFF2-40B4-BE49-F238E27FC236}">
                <a16:creationId xmlns:a16="http://schemas.microsoft.com/office/drawing/2014/main" id="{C9997920-3271-9943-8314-03090AE3727A}"/>
              </a:ext>
            </a:extLst>
          </p:cNvPr>
          <p:cNvSpPr/>
          <p:nvPr userDrawn="1"/>
        </p:nvSpPr>
        <p:spPr>
          <a:xfrm>
            <a:off x="11046178" y="5864578"/>
            <a:ext cx="891822" cy="863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898452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Two bullet with title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B15B8F-B679-1F4D-A100-51D77C65486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06CF848-100E-654A-AB30-FF43AF03DF8A}"/>
              </a:ext>
            </a:extLst>
          </p:cNvPr>
          <p:cNvSpPr>
            <a:spLocks noGrp="1"/>
          </p:cNvSpPr>
          <p:nvPr>
            <p:ph type="body" idx="1"/>
          </p:nvPr>
        </p:nvSpPr>
        <p:spPr>
          <a:xfrm>
            <a:off x="839788" y="2248887"/>
            <a:ext cx="5157787" cy="46507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B5CC0B6-8F25-C440-8357-451E861C13FB}"/>
              </a:ext>
            </a:extLst>
          </p:cNvPr>
          <p:cNvSpPr>
            <a:spLocks noGrp="1"/>
          </p:cNvSpPr>
          <p:nvPr>
            <p:ph sz="half" idx="2"/>
          </p:nvPr>
        </p:nvSpPr>
        <p:spPr>
          <a:xfrm>
            <a:off x="839788" y="2963227"/>
            <a:ext cx="5157787" cy="2768285"/>
          </a:xfrm>
        </p:spPr>
        <p:txBody>
          <a:bodyPr/>
          <a:lstStyle>
            <a:lvl1pPr marL="228600" indent="-228600">
              <a:buFontTx/>
              <a:buBlip>
                <a:blip r:embed="rId2"/>
              </a:buBlip>
              <a:defRPr/>
            </a:lvl1pPr>
            <a:lvl2pPr marL="685800" indent="-228600">
              <a:buFontTx/>
              <a:buBlip>
                <a:blip r:embed="rId2"/>
              </a:buBlip>
              <a:defRPr/>
            </a:lvl2pPr>
            <a:lvl3pPr marL="1143000" indent="-228600">
              <a:buFontTx/>
              <a:buBlip>
                <a:blip r:embed="rId2"/>
              </a:buBlip>
              <a:defRPr/>
            </a:lvl3pPr>
            <a:lvl4pPr marL="1600200" indent="-228600">
              <a:buFontTx/>
              <a:buBlip>
                <a:blip r:embed="rId2"/>
              </a:buBlip>
              <a:defRPr/>
            </a:lvl4pPr>
            <a:lvl5pPr marL="2057400" indent="-228600">
              <a:buFontTx/>
              <a:buBlip>
                <a:blip r:embed="rId2"/>
              </a:buBlip>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BB4CF25-D6C2-0942-AD4B-70BE198B28B7}"/>
              </a:ext>
            </a:extLst>
          </p:cNvPr>
          <p:cNvSpPr>
            <a:spLocks noGrp="1"/>
          </p:cNvSpPr>
          <p:nvPr>
            <p:ph type="body" sz="quarter" idx="3"/>
          </p:nvPr>
        </p:nvSpPr>
        <p:spPr>
          <a:xfrm>
            <a:off x="6172200" y="2248887"/>
            <a:ext cx="5183188" cy="46507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FB194D2-01C5-DD4A-8CC7-52081B96F1B8}"/>
              </a:ext>
            </a:extLst>
          </p:cNvPr>
          <p:cNvSpPr>
            <a:spLocks noGrp="1"/>
          </p:cNvSpPr>
          <p:nvPr>
            <p:ph sz="quarter" idx="4"/>
          </p:nvPr>
        </p:nvSpPr>
        <p:spPr>
          <a:xfrm>
            <a:off x="6172200" y="2963227"/>
            <a:ext cx="5183188" cy="2768285"/>
          </a:xfrm>
        </p:spPr>
        <p:txBody>
          <a:bodyPr/>
          <a:lstStyle>
            <a:lvl1pPr marL="228600" indent="-228600">
              <a:buFontTx/>
              <a:buBlip>
                <a:blip r:embed="rId2"/>
              </a:buBlip>
              <a:defRPr/>
            </a:lvl1pPr>
            <a:lvl2pPr marL="685800" indent="-228600">
              <a:buFontTx/>
              <a:buBlip>
                <a:blip r:embed="rId2"/>
              </a:buBlip>
              <a:defRPr/>
            </a:lvl2pPr>
            <a:lvl3pPr marL="1143000" indent="-228600">
              <a:buFontTx/>
              <a:buBlip>
                <a:blip r:embed="rId2"/>
              </a:buBlip>
              <a:defRPr/>
            </a:lvl3pPr>
            <a:lvl4pPr marL="1600200" indent="-228600">
              <a:buFontTx/>
              <a:buBlip>
                <a:blip r:embed="rId2"/>
              </a:buBlip>
              <a:defRPr/>
            </a:lvl4pPr>
            <a:lvl5pPr marL="2057400" indent="-228600">
              <a:buFontTx/>
              <a:buBlip>
                <a:blip r:embed="rId2"/>
              </a:buBlip>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07994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A9E6A3-D2AD-6E4B-932C-69B9250EFEA1}"/>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8277282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35" name="Picture Placeholder 34">
            <a:extLst>
              <a:ext uri="{FF2B5EF4-FFF2-40B4-BE49-F238E27FC236}">
                <a16:creationId xmlns:a16="http://schemas.microsoft.com/office/drawing/2014/main" id="{6223550C-70B8-6842-AD3E-87CF872D1560}"/>
              </a:ext>
            </a:extLst>
          </p:cNvPr>
          <p:cNvSpPr>
            <a:spLocks noGrp="1"/>
          </p:cNvSpPr>
          <p:nvPr>
            <p:ph type="pic" sz="quarter" idx="30"/>
          </p:nvPr>
        </p:nvSpPr>
        <p:spPr>
          <a:xfrm>
            <a:off x="837526" y="1878013"/>
            <a:ext cx="1742162" cy="1046162"/>
          </a:xfrm>
        </p:spPr>
        <p:txBody>
          <a:bodyPr/>
          <a:lstStyle/>
          <a:p>
            <a:r>
              <a:rPr lang="en-US"/>
              <a:t>Click icon to add picture</a:t>
            </a:r>
          </a:p>
        </p:txBody>
      </p:sp>
      <p:sp>
        <p:nvSpPr>
          <p:cNvPr id="2" name="Title 1">
            <a:extLst>
              <a:ext uri="{FF2B5EF4-FFF2-40B4-BE49-F238E27FC236}">
                <a16:creationId xmlns:a16="http://schemas.microsoft.com/office/drawing/2014/main" id="{66A9E6A3-D2AD-6E4B-932C-69B9250EFEA1}"/>
              </a:ext>
            </a:extLst>
          </p:cNvPr>
          <p:cNvSpPr>
            <a:spLocks noGrp="1"/>
          </p:cNvSpPr>
          <p:nvPr>
            <p:ph type="title"/>
          </p:nvPr>
        </p:nvSpPr>
        <p:spPr/>
        <p:txBody>
          <a:bodyPr/>
          <a:lstStyle/>
          <a:p>
            <a:r>
              <a:rPr lang="en-US"/>
              <a:t>Click to edit Master title style</a:t>
            </a:r>
          </a:p>
        </p:txBody>
      </p:sp>
      <p:cxnSp>
        <p:nvCxnSpPr>
          <p:cNvPr id="4" name="Straight Connector 3">
            <a:extLst>
              <a:ext uri="{FF2B5EF4-FFF2-40B4-BE49-F238E27FC236}">
                <a16:creationId xmlns:a16="http://schemas.microsoft.com/office/drawing/2014/main" id="{3E55FE94-D6E4-7041-9282-95E2C5FF226D}"/>
              </a:ext>
            </a:extLst>
          </p:cNvPr>
          <p:cNvCxnSpPr>
            <a:cxnSpLocks/>
          </p:cNvCxnSpPr>
          <p:nvPr userDrawn="1"/>
        </p:nvCxnSpPr>
        <p:spPr>
          <a:xfrm>
            <a:off x="838200" y="4496844"/>
            <a:ext cx="7897139" cy="0"/>
          </a:xfrm>
          <a:prstGeom prst="line">
            <a:avLst/>
          </a:prstGeom>
          <a:ln w="9525">
            <a:solidFill>
              <a:srgbClr val="1F2A50"/>
            </a:solidFill>
          </a:ln>
        </p:spPr>
        <p:style>
          <a:lnRef idx="1">
            <a:schemeClr val="accent1"/>
          </a:lnRef>
          <a:fillRef idx="0">
            <a:schemeClr val="accent1"/>
          </a:fillRef>
          <a:effectRef idx="0">
            <a:schemeClr val="accent1"/>
          </a:effectRef>
          <a:fontRef idx="minor">
            <a:schemeClr val="tx1"/>
          </a:fontRef>
        </p:style>
      </p:cxnSp>
      <p:sp>
        <p:nvSpPr>
          <p:cNvPr id="6" name="Triangle 5">
            <a:extLst>
              <a:ext uri="{FF2B5EF4-FFF2-40B4-BE49-F238E27FC236}">
                <a16:creationId xmlns:a16="http://schemas.microsoft.com/office/drawing/2014/main" id="{4EF954DC-C149-5E41-B3BA-B623961190F2}"/>
              </a:ext>
            </a:extLst>
          </p:cNvPr>
          <p:cNvSpPr/>
          <p:nvPr userDrawn="1"/>
        </p:nvSpPr>
        <p:spPr>
          <a:xfrm rot="10800000">
            <a:off x="838200" y="4496844"/>
            <a:ext cx="188934" cy="144101"/>
          </a:xfrm>
          <a:prstGeom prst="triangle">
            <a:avLst>
              <a:gd name="adj" fmla="val 48305"/>
            </a:avLst>
          </a:prstGeom>
          <a:solidFill>
            <a:srgbClr val="1F2A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riangle 7">
            <a:extLst>
              <a:ext uri="{FF2B5EF4-FFF2-40B4-BE49-F238E27FC236}">
                <a16:creationId xmlns:a16="http://schemas.microsoft.com/office/drawing/2014/main" id="{FA367CCC-63D8-F840-A8C6-97CFDC0ECEC9}"/>
              </a:ext>
            </a:extLst>
          </p:cNvPr>
          <p:cNvSpPr/>
          <p:nvPr userDrawn="1"/>
        </p:nvSpPr>
        <p:spPr>
          <a:xfrm rot="10800000">
            <a:off x="5977004" y="4496844"/>
            <a:ext cx="188934" cy="144101"/>
          </a:xfrm>
          <a:prstGeom prst="triangle">
            <a:avLst>
              <a:gd name="adj" fmla="val 48305"/>
            </a:avLst>
          </a:prstGeom>
          <a:solidFill>
            <a:srgbClr val="1F2A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riangle 8">
            <a:extLst>
              <a:ext uri="{FF2B5EF4-FFF2-40B4-BE49-F238E27FC236}">
                <a16:creationId xmlns:a16="http://schemas.microsoft.com/office/drawing/2014/main" id="{14C1DF25-808E-6A4B-9968-B686B3D38EFE}"/>
              </a:ext>
            </a:extLst>
          </p:cNvPr>
          <p:cNvSpPr/>
          <p:nvPr userDrawn="1"/>
        </p:nvSpPr>
        <p:spPr>
          <a:xfrm rot="10800000">
            <a:off x="3407602" y="4496844"/>
            <a:ext cx="188934" cy="144101"/>
          </a:xfrm>
          <a:prstGeom prst="triangle">
            <a:avLst>
              <a:gd name="adj" fmla="val 48305"/>
            </a:avLst>
          </a:prstGeom>
          <a:solidFill>
            <a:srgbClr val="1F2A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riangle 9">
            <a:extLst>
              <a:ext uri="{FF2B5EF4-FFF2-40B4-BE49-F238E27FC236}">
                <a16:creationId xmlns:a16="http://schemas.microsoft.com/office/drawing/2014/main" id="{1B0F8DD4-570F-1241-ABEA-01F51E0D085E}"/>
              </a:ext>
            </a:extLst>
          </p:cNvPr>
          <p:cNvSpPr/>
          <p:nvPr userDrawn="1"/>
        </p:nvSpPr>
        <p:spPr>
          <a:xfrm rot="10800000">
            <a:off x="8546405" y="4496844"/>
            <a:ext cx="188934" cy="144101"/>
          </a:xfrm>
          <a:prstGeom prst="triangle">
            <a:avLst>
              <a:gd name="adj" fmla="val 48305"/>
            </a:avLst>
          </a:prstGeom>
          <a:solidFill>
            <a:srgbClr val="1F2A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Vertical Text Placeholder 11">
            <a:extLst>
              <a:ext uri="{FF2B5EF4-FFF2-40B4-BE49-F238E27FC236}">
                <a16:creationId xmlns:a16="http://schemas.microsoft.com/office/drawing/2014/main" id="{CBF19A0A-4B84-4841-BB44-EFBA0D59ADA0}"/>
              </a:ext>
            </a:extLst>
          </p:cNvPr>
          <p:cNvSpPr>
            <a:spLocks noGrp="1"/>
          </p:cNvSpPr>
          <p:nvPr>
            <p:ph type="body" orient="vert" sz="quarter" idx="10" hasCustomPrompt="1"/>
          </p:nvPr>
        </p:nvSpPr>
        <p:spPr>
          <a:xfrm rot="18900000">
            <a:off x="868587" y="4665901"/>
            <a:ext cx="317094" cy="595125"/>
          </a:xfrm>
        </p:spPr>
        <p:txBody>
          <a:bodyPr vert="eaVert">
            <a:normAutofit/>
          </a:bodyPr>
          <a:lstStyle>
            <a:lvl1pPr marL="0" indent="0">
              <a:buNone/>
              <a:defRPr sz="1200"/>
            </a:lvl1pPr>
            <a:lvl2pPr marL="457200" indent="0">
              <a:buNone/>
              <a:defRPr/>
            </a:lvl2pPr>
            <a:lvl3pPr marL="914400" indent="0">
              <a:buNone/>
              <a:defRPr/>
            </a:lvl3pPr>
            <a:lvl4pPr marL="1371600" indent="0">
              <a:buNone/>
              <a:defRPr/>
            </a:lvl4pPr>
            <a:lvl5pPr marL="1828800" indent="0">
              <a:buNone/>
              <a:defRPr/>
            </a:lvl5pPr>
          </a:lstStyle>
          <a:p>
            <a:pPr lvl="0"/>
            <a:r>
              <a:rPr lang="en-US" err="1"/>
              <a:t>jaartal</a:t>
            </a:r>
            <a:endParaRPr lang="en-US"/>
          </a:p>
        </p:txBody>
      </p:sp>
      <p:sp>
        <p:nvSpPr>
          <p:cNvPr id="13" name="Vertical Text Placeholder 11">
            <a:extLst>
              <a:ext uri="{FF2B5EF4-FFF2-40B4-BE49-F238E27FC236}">
                <a16:creationId xmlns:a16="http://schemas.microsoft.com/office/drawing/2014/main" id="{F18C1A7D-9BFC-BC42-B8B5-9B72109AC948}"/>
              </a:ext>
            </a:extLst>
          </p:cNvPr>
          <p:cNvSpPr>
            <a:spLocks noGrp="1"/>
          </p:cNvSpPr>
          <p:nvPr>
            <p:ph type="body" orient="vert" sz="quarter" idx="11" hasCustomPrompt="1"/>
          </p:nvPr>
        </p:nvSpPr>
        <p:spPr>
          <a:xfrm rot="18900000">
            <a:off x="3439554" y="4665901"/>
            <a:ext cx="317094" cy="595125"/>
          </a:xfrm>
        </p:spPr>
        <p:txBody>
          <a:bodyPr vert="eaVert">
            <a:normAutofit/>
          </a:bodyPr>
          <a:lstStyle>
            <a:lvl1pPr marL="0" indent="0">
              <a:buNone/>
              <a:defRPr sz="1200"/>
            </a:lvl1pPr>
            <a:lvl2pPr marL="457200" indent="0">
              <a:buNone/>
              <a:defRPr/>
            </a:lvl2pPr>
            <a:lvl3pPr marL="914400" indent="0">
              <a:buNone/>
              <a:defRPr/>
            </a:lvl3pPr>
            <a:lvl4pPr marL="1371600" indent="0">
              <a:buNone/>
              <a:defRPr/>
            </a:lvl4pPr>
            <a:lvl5pPr marL="1828800" indent="0">
              <a:buNone/>
              <a:defRPr/>
            </a:lvl5pPr>
          </a:lstStyle>
          <a:p>
            <a:pPr lvl="0"/>
            <a:r>
              <a:rPr lang="en-US" err="1"/>
              <a:t>jaartal</a:t>
            </a:r>
            <a:endParaRPr lang="en-US"/>
          </a:p>
        </p:txBody>
      </p:sp>
      <p:sp>
        <p:nvSpPr>
          <p:cNvPr id="15" name="Vertical Text Placeholder 11">
            <a:extLst>
              <a:ext uri="{FF2B5EF4-FFF2-40B4-BE49-F238E27FC236}">
                <a16:creationId xmlns:a16="http://schemas.microsoft.com/office/drawing/2014/main" id="{4EEDF3FA-B5BF-884E-9504-4739685AEEDE}"/>
              </a:ext>
            </a:extLst>
          </p:cNvPr>
          <p:cNvSpPr>
            <a:spLocks noGrp="1"/>
          </p:cNvSpPr>
          <p:nvPr>
            <p:ph type="body" orient="vert" sz="quarter" idx="12" hasCustomPrompt="1"/>
          </p:nvPr>
        </p:nvSpPr>
        <p:spPr>
          <a:xfrm rot="18900000">
            <a:off x="6010521" y="4665902"/>
            <a:ext cx="317094" cy="595125"/>
          </a:xfrm>
        </p:spPr>
        <p:txBody>
          <a:bodyPr vert="eaVert">
            <a:normAutofit/>
          </a:bodyPr>
          <a:lstStyle>
            <a:lvl1pPr marL="0" indent="0">
              <a:buNone/>
              <a:defRPr sz="1200"/>
            </a:lvl1pPr>
            <a:lvl2pPr marL="457200" indent="0">
              <a:buNone/>
              <a:defRPr/>
            </a:lvl2pPr>
            <a:lvl3pPr marL="914400" indent="0">
              <a:buNone/>
              <a:defRPr/>
            </a:lvl3pPr>
            <a:lvl4pPr marL="1371600" indent="0">
              <a:buNone/>
              <a:defRPr/>
            </a:lvl4pPr>
            <a:lvl5pPr marL="1828800" indent="0">
              <a:buNone/>
              <a:defRPr/>
            </a:lvl5pPr>
          </a:lstStyle>
          <a:p>
            <a:pPr lvl="0"/>
            <a:r>
              <a:rPr lang="en-US" err="1"/>
              <a:t>jaartal</a:t>
            </a:r>
            <a:endParaRPr lang="en-US"/>
          </a:p>
        </p:txBody>
      </p:sp>
      <p:sp>
        <p:nvSpPr>
          <p:cNvPr id="16" name="Vertical Text Placeholder 11">
            <a:extLst>
              <a:ext uri="{FF2B5EF4-FFF2-40B4-BE49-F238E27FC236}">
                <a16:creationId xmlns:a16="http://schemas.microsoft.com/office/drawing/2014/main" id="{BD019F8B-9487-E140-91F8-78FBED56C17F}"/>
              </a:ext>
            </a:extLst>
          </p:cNvPr>
          <p:cNvSpPr>
            <a:spLocks noGrp="1"/>
          </p:cNvSpPr>
          <p:nvPr>
            <p:ph type="body" orient="vert" sz="quarter" idx="13" hasCustomPrompt="1"/>
          </p:nvPr>
        </p:nvSpPr>
        <p:spPr>
          <a:xfrm rot="18900000">
            <a:off x="8581488" y="4665903"/>
            <a:ext cx="317094" cy="595125"/>
          </a:xfrm>
        </p:spPr>
        <p:txBody>
          <a:bodyPr vert="eaVert">
            <a:normAutofit/>
          </a:bodyPr>
          <a:lstStyle>
            <a:lvl1pPr marL="0" indent="0">
              <a:buNone/>
              <a:defRPr sz="1200"/>
            </a:lvl1pPr>
            <a:lvl2pPr marL="457200" indent="0">
              <a:buNone/>
              <a:defRPr/>
            </a:lvl2pPr>
            <a:lvl3pPr marL="914400" indent="0">
              <a:buNone/>
              <a:defRPr/>
            </a:lvl3pPr>
            <a:lvl4pPr marL="1371600" indent="0">
              <a:buNone/>
              <a:defRPr/>
            </a:lvl4pPr>
            <a:lvl5pPr marL="1828800" indent="0">
              <a:buNone/>
              <a:defRPr/>
            </a:lvl5pPr>
          </a:lstStyle>
          <a:p>
            <a:pPr lvl="0"/>
            <a:r>
              <a:rPr lang="en-US" err="1"/>
              <a:t>jaartal</a:t>
            </a:r>
            <a:endParaRPr lang="en-US"/>
          </a:p>
        </p:txBody>
      </p:sp>
      <p:sp>
        <p:nvSpPr>
          <p:cNvPr id="19" name="Text Placeholder 18">
            <a:extLst>
              <a:ext uri="{FF2B5EF4-FFF2-40B4-BE49-F238E27FC236}">
                <a16:creationId xmlns:a16="http://schemas.microsoft.com/office/drawing/2014/main" id="{F1768538-FE92-104E-B8FC-D95D9021F2D6}"/>
              </a:ext>
            </a:extLst>
          </p:cNvPr>
          <p:cNvSpPr>
            <a:spLocks noGrp="1"/>
          </p:cNvSpPr>
          <p:nvPr>
            <p:ph type="body" sz="quarter" idx="15" hasCustomPrompt="1"/>
          </p:nvPr>
        </p:nvSpPr>
        <p:spPr>
          <a:xfrm>
            <a:off x="838200" y="3344102"/>
            <a:ext cx="1742162" cy="965200"/>
          </a:xfrm>
        </p:spPr>
        <p:txBody>
          <a:bodyPr>
            <a:normAutofit/>
          </a:bodyPr>
          <a:lstStyle>
            <a:lvl1pPr marL="0" indent="0">
              <a:buNone/>
              <a:defRPr sz="1050"/>
            </a:lvl1pPr>
          </a:lstStyle>
          <a:p>
            <a:pPr lvl="0"/>
            <a:r>
              <a:rPr lang="en-GB" err="1"/>
              <a:t>Beschrijving</a:t>
            </a:r>
            <a:endParaRPr lang="en-US"/>
          </a:p>
        </p:txBody>
      </p:sp>
      <p:sp>
        <p:nvSpPr>
          <p:cNvPr id="20" name="Text Placeholder 18">
            <a:extLst>
              <a:ext uri="{FF2B5EF4-FFF2-40B4-BE49-F238E27FC236}">
                <a16:creationId xmlns:a16="http://schemas.microsoft.com/office/drawing/2014/main" id="{E6C3EE33-A4A7-1B4D-844C-3D06615A43BA}"/>
              </a:ext>
            </a:extLst>
          </p:cNvPr>
          <p:cNvSpPr>
            <a:spLocks noGrp="1"/>
          </p:cNvSpPr>
          <p:nvPr>
            <p:ph type="body" sz="quarter" idx="16" hasCustomPrompt="1"/>
          </p:nvPr>
        </p:nvSpPr>
        <p:spPr>
          <a:xfrm>
            <a:off x="3407602" y="3344102"/>
            <a:ext cx="1742162" cy="965200"/>
          </a:xfrm>
        </p:spPr>
        <p:txBody>
          <a:bodyPr>
            <a:normAutofit/>
          </a:bodyPr>
          <a:lstStyle>
            <a:lvl1pPr marL="0" indent="0">
              <a:buNone/>
              <a:defRPr sz="1050"/>
            </a:lvl1pPr>
          </a:lstStyle>
          <a:p>
            <a:pPr lvl="0"/>
            <a:r>
              <a:rPr lang="en-GB" err="1"/>
              <a:t>Beschrijving</a:t>
            </a:r>
            <a:endParaRPr lang="en-US"/>
          </a:p>
        </p:txBody>
      </p:sp>
      <p:sp>
        <p:nvSpPr>
          <p:cNvPr id="21" name="Text Placeholder 18">
            <a:extLst>
              <a:ext uri="{FF2B5EF4-FFF2-40B4-BE49-F238E27FC236}">
                <a16:creationId xmlns:a16="http://schemas.microsoft.com/office/drawing/2014/main" id="{5BF8EDD1-953D-7646-B6D9-DFC88E26F637}"/>
              </a:ext>
            </a:extLst>
          </p:cNvPr>
          <p:cNvSpPr>
            <a:spLocks noGrp="1"/>
          </p:cNvSpPr>
          <p:nvPr>
            <p:ph type="body" sz="quarter" idx="17" hasCustomPrompt="1"/>
          </p:nvPr>
        </p:nvSpPr>
        <p:spPr>
          <a:xfrm>
            <a:off x="5977004" y="3344102"/>
            <a:ext cx="1742162" cy="965200"/>
          </a:xfrm>
        </p:spPr>
        <p:txBody>
          <a:bodyPr>
            <a:normAutofit/>
          </a:bodyPr>
          <a:lstStyle>
            <a:lvl1pPr marL="0" indent="0">
              <a:buNone/>
              <a:defRPr sz="1050"/>
            </a:lvl1pPr>
          </a:lstStyle>
          <a:p>
            <a:pPr lvl="0"/>
            <a:r>
              <a:rPr lang="en-GB" err="1"/>
              <a:t>Beschrijving</a:t>
            </a:r>
            <a:endParaRPr lang="en-US"/>
          </a:p>
        </p:txBody>
      </p:sp>
      <p:sp>
        <p:nvSpPr>
          <p:cNvPr id="22" name="Text Placeholder 18">
            <a:extLst>
              <a:ext uri="{FF2B5EF4-FFF2-40B4-BE49-F238E27FC236}">
                <a16:creationId xmlns:a16="http://schemas.microsoft.com/office/drawing/2014/main" id="{D58F7620-2B43-1246-8AFC-389582326604}"/>
              </a:ext>
            </a:extLst>
          </p:cNvPr>
          <p:cNvSpPr>
            <a:spLocks noGrp="1"/>
          </p:cNvSpPr>
          <p:nvPr>
            <p:ph type="body" sz="quarter" idx="18" hasCustomPrompt="1"/>
          </p:nvPr>
        </p:nvSpPr>
        <p:spPr>
          <a:xfrm>
            <a:off x="8546405" y="3344102"/>
            <a:ext cx="1742162" cy="965200"/>
          </a:xfrm>
        </p:spPr>
        <p:txBody>
          <a:bodyPr>
            <a:normAutofit/>
          </a:bodyPr>
          <a:lstStyle>
            <a:lvl1pPr marL="0" indent="0">
              <a:buNone/>
              <a:defRPr sz="1050"/>
            </a:lvl1pPr>
          </a:lstStyle>
          <a:p>
            <a:pPr lvl="0"/>
            <a:r>
              <a:rPr lang="en-GB" err="1"/>
              <a:t>Beschrijving</a:t>
            </a:r>
            <a:endParaRPr lang="en-US"/>
          </a:p>
        </p:txBody>
      </p:sp>
      <p:sp>
        <p:nvSpPr>
          <p:cNvPr id="24" name="Text Placeholder 18">
            <a:extLst>
              <a:ext uri="{FF2B5EF4-FFF2-40B4-BE49-F238E27FC236}">
                <a16:creationId xmlns:a16="http://schemas.microsoft.com/office/drawing/2014/main" id="{CD980675-1817-014C-930D-60785E3314F1}"/>
              </a:ext>
            </a:extLst>
          </p:cNvPr>
          <p:cNvSpPr>
            <a:spLocks noGrp="1"/>
          </p:cNvSpPr>
          <p:nvPr>
            <p:ph type="body" sz="quarter" idx="20" hasCustomPrompt="1"/>
          </p:nvPr>
        </p:nvSpPr>
        <p:spPr>
          <a:xfrm>
            <a:off x="838200" y="2980847"/>
            <a:ext cx="1742162" cy="307236"/>
          </a:xfrm>
        </p:spPr>
        <p:txBody>
          <a:bodyPr>
            <a:normAutofit/>
          </a:bodyPr>
          <a:lstStyle>
            <a:lvl1pPr marL="0" indent="0">
              <a:buNone/>
              <a:defRPr sz="1200" b="1"/>
            </a:lvl1pPr>
          </a:lstStyle>
          <a:p>
            <a:pPr lvl="0"/>
            <a:r>
              <a:rPr lang="en-GB" err="1"/>
              <a:t>Titel</a:t>
            </a:r>
            <a:endParaRPr lang="en-US"/>
          </a:p>
        </p:txBody>
      </p:sp>
      <p:sp>
        <p:nvSpPr>
          <p:cNvPr id="25" name="Text Placeholder 18">
            <a:extLst>
              <a:ext uri="{FF2B5EF4-FFF2-40B4-BE49-F238E27FC236}">
                <a16:creationId xmlns:a16="http://schemas.microsoft.com/office/drawing/2014/main" id="{BBE26D8E-96BB-3C4C-934E-65EA80E79500}"/>
              </a:ext>
            </a:extLst>
          </p:cNvPr>
          <p:cNvSpPr>
            <a:spLocks noGrp="1"/>
          </p:cNvSpPr>
          <p:nvPr>
            <p:ph type="body" sz="quarter" idx="21" hasCustomPrompt="1"/>
          </p:nvPr>
        </p:nvSpPr>
        <p:spPr>
          <a:xfrm>
            <a:off x="3407602" y="2980847"/>
            <a:ext cx="1742162" cy="307236"/>
          </a:xfrm>
        </p:spPr>
        <p:txBody>
          <a:bodyPr>
            <a:normAutofit/>
          </a:bodyPr>
          <a:lstStyle>
            <a:lvl1pPr marL="0" indent="0">
              <a:buNone/>
              <a:defRPr sz="1200" b="1"/>
            </a:lvl1pPr>
          </a:lstStyle>
          <a:p>
            <a:pPr lvl="0"/>
            <a:r>
              <a:rPr lang="en-GB" err="1"/>
              <a:t>Titel</a:t>
            </a:r>
            <a:endParaRPr lang="en-US"/>
          </a:p>
        </p:txBody>
      </p:sp>
      <p:sp>
        <p:nvSpPr>
          <p:cNvPr id="26" name="Text Placeholder 18">
            <a:extLst>
              <a:ext uri="{FF2B5EF4-FFF2-40B4-BE49-F238E27FC236}">
                <a16:creationId xmlns:a16="http://schemas.microsoft.com/office/drawing/2014/main" id="{E6AFDEF7-F35B-D341-8A7B-483659E93907}"/>
              </a:ext>
            </a:extLst>
          </p:cNvPr>
          <p:cNvSpPr>
            <a:spLocks noGrp="1"/>
          </p:cNvSpPr>
          <p:nvPr>
            <p:ph type="body" sz="quarter" idx="22" hasCustomPrompt="1"/>
          </p:nvPr>
        </p:nvSpPr>
        <p:spPr>
          <a:xfrm>
            <a:off x="5977004" y="2980847"/>
            <a:ext cx="1742162" cy="307236"/>
          </a:xfrm>
        </p:spPr>
        <p:txBody>
          <a:bodyPr>
            <a:normAutofit/>
          </a:bodyPr>
          <a:lstStyle>
            <a:lvl1pPr marL="0" indent="0">
              <a:buNone/>
              <a:defRPr sz="1200" b="1"/>
            </a:lvl1pPr>
          </a:lstStyle>
          <a:p>
            <a:pPr lvl="0"/>
            <a:r>
              <a:rPr lang="en-GB" err="1"/>
              <a:t>Titel</a:t>
            </a:r>
            <a:endParaRPr lang="en-US"/>
          </a:p>
        </p:txBody>
      </p:sp>
      <p:sp>
        <p:nvSpPr>
          <p:cNvPr id="27" name="Text Placeholder 18">
            <a:extLst>
              <a:ext uri="{FF2B5EF4-FFF2-40B4-BE49-F238E27FC236}">
                <a16:creationId xmlns:a16="http://schemas.microsoft.com/office/drawing/2014/main" id="{4C347116-1D5A-CE4B-9732-266C52E24B48}"/>
              </a:ext>
            </a:extLst>
          </p:cNvPr>
          <p:cNvSpPr>
            <a:spLocks noGrp="1"/>
          </p:cNvSpPr>
          <p:nvPr>
            <p:ph type="body" sz="quarter" idx="23" hasCustomPrompt="1"/>
          </p:nvPr>
        </p:nvSpPr>
        <p:spPr>
          <a:xfrm>
            <a:off x="8546405" y="2980847"/>
            <a:ext cx="1742162" cy="307236"/>
          </a:xfrm>
        </p:spPr>
        <p:txBody>
          <a:bodyPr>
            <a:normAutofit/>
          </a:bodyPr>
          <a:lstStyle>
            <a:lvl1pPr marL="0" indent="0">
              <a:buNone/>
              <a:defRPr sz="1200" b="1"/>
            </a:lvl1pPr>
          </a:lstStyle>
          <a:p>
            <a:pPr lvl="0"/>
            <a:r>
              <a:rPr lang="en-GB" err="1"/>
              <a:t>Titel</a:t>
            </a:r>
            <a:endParaRPr lang="en-US"/>
          </a:p>
        </p:txBody>
      </p:sp>
      <p:sp>
        <p:nvSpPr>
          <p:cNvPr id="36" name="Picture Placeholder 34">
            <a:extLst>
              <a:ext uri="{FF2B5EF4-FFF2-40B4-BE49-F238E27FC236}">
                <a16:creationId xmlns:a16="http://schemas.microsoft.com/office/drawing/2014/main" id="{7D7C348D-FB5D-4D40-95BF-174657CA1588}"/>
              </a:ext>
            </a:extLst>
          </p:cNvPr>
          <p:cNvSpPr>
            <a:spLocks noGrp="1"/>
          </p:cNvSpPr>
          <p:nvPr>
            <p:ph type="pic" sz="quarter" idx="31"/>
          </p:nvPr>
        </p:nvSpPr>
        <p:spPr>
          <a:xfrm>
            <a:off x="3405362" y="1878013"/>
            <a:ext cx="1742162" cy="1046162"/>
          </a:xfrm>
        </p:spPr>
        <p:txBody>
          <a:bodyPr/>
          <a:lstStyle/>
          <a:p>
            <a:r>
              <a:rPr lang="en-US"/>
              <a:t>Click icon to add picture</a:t>
            </a:r>
          </a:p>
        </p:txBody>
      </p:sp>
      <p:sp>
        <p:nvSpPr>
          <p:cNvPr id="38" name="Picture Placeholder 34">
            <a:extLst>
              <a:ext uri="{FF2B5EF4-FFF2-40B4-BE49-F238E27FC236}">
                <a16:creationId xmlns:a16="http://schemas.microsoft.com/office/drawing/2014/main" id="{E90E501D-F8F4-2E4F-802A-CD9D89FECFA7}"/>
              </a:ext>
            </a:extLst>
          </p:cNvPr>
          <p:cNvSpPr>
            <a:spLocks noGrp="1"/>
          </p:cNvSpPr>
          <p:nvPr>
            <p:ph type="pic" sz="quarter" idx="33"/>
          </p:nvPr>
        </p:nvSpPr>
        <p:spPr>
          <a:xfrm>
            <a:off x="8541034" y="1878013"/>
            <a:ext cx="1742162" cy="1046162"/>
          </a:xfrm>
        </p:spPr>
        <p:txBody>
          <a:bodyPr/>
          <a:lstStyle/>
          <a:p>
            <a:r>
              <a:rPr lang="en-US"/>
              <a:t>Click icon to add picture</a:t>
            </a:r>
          </a:p>
        </p:txBody>
      </p:sp>
      <p:sp>
        <p:nvSpPr>
          <p:cNvPr id="39" name="Picture Placeholder 34">
            <a:extLst>
              <a:ext uri="{FF2B5EF4-FFF2-40B4-BE49-F238E27FC236}">
                <a16:creationId xmlns:a16="http://schemas.microsoft.com/office/drawing/2014/main" id="{DECCE8DA-1E1B-7C44-AD81-0AA73E65C547}"/>
              </a:ext>
            </a:extLst>
          </p:cNvPr>
          <p:cNvSpPr>
            <a:spLocks noGrp="1"/>
          </p:cNvSpPr>
          <p:nvPr>
            <p:ph type="pic" sz="quarter" idx="34"/>
          </p:nvPr>
        </p:nvSpPr>
        <p:spPr>
          <a:xfrm>
            <a:off x="5973198" y="1878013"/>
            <a:ext cx="1742162" cy="1046162"/>
          </a:xfrm>
        </p:spPr>
        <p:txBody>
          <a:bodyPr/>
          <a:lstStyle/>
          <a:p>
            <a:r>
              <a:rPr lang="en-US"/>
              <a:t>Click icon to add picture</a:t>
            </a:r>
          </a:p>
        </p:txBody>
      </p:sp>
    </p:spTree>
    <p:extLst>
      <p:ext uri="{BB962C8B-B14F-4D97-AF65-F5344CB8AC3E}">
        <p14:creationId xmlns:p14="http://schemas.microsoft.com/office/powerpoint/2010/main" val="17854711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0FAEDB-0C63-EC40-B720-43DA07A5F6F9}"/>
              </a:ext>
            </a:extLst>
          </p:cNvPr>
          <p:cNvSpPr>
            <a:spLocks noGrp="1"/>
          </p:cNvSpPr>
          <p:nvPr>
            <p:ph type="title"/>
          </p:nvPr>
        </p:nvSpPr>
        <p:spPr>
          <a:xfrm>
            <a:off x="839788" y="801666"/>
            <a:ext cx="3932237" cy="1255734"/>
          </a:xfrm>
        </p:spPr>
        <p:txBody>
          <a:bodyPr anchor="t"/>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E661A05-8DCD-6343-BAE3-A1F28F7D00C2}"/>
              </a:ext>
            </a:extLst>
          </p:cNvPr>
          <p:cNvSpPr>
            <a:spLocks noGrp="1"/>
          </p:cNvSpPr>
          <p:nvPr>
            <p:ph idx="1"/>
          </p:nvPr>
        </p:nvSpPr>
        <p:spPr>
          <a:xfrm>
            <a:off x="5183188" y="801667"/>
            <a:ext cx="6172200" cy="5059384"/>
          </a:xfrm>
        </p:spPr>
        <p:txBody>
          <a:bodyPr/>
          <a:lstStyle>
            <a:lvl1pPr marL="228600" indent="-228600">
              <a:buFontTx/>
              <a:buBlip>
                <a:blip r:embed="rId2"/>
              </a:buBlip>
              <a:defRPr sz="3200"/>
            </a:lvl1pPr>
            <a:lvl2pPr marL="685800" indent="-228600">
              <a:buFontTx/>
              <a:buBlip>
                <a:blip r:embed="rId2"/>
              </a:buBlip>
              <a:defRPr sz="2800"/>
            </a:lvl2pPr>
            <a:lvl3pPr marL="1143000" indent="-228600">
              <a:buFontTx/>
              <a:buBlip>
                <a:blip r:embed="rId2"/>
              </a:buBlip>
              <a:defRPr sz="2400"/>
            </a:lvl3pPr>
            <a:lvl4pPr marL="1600200" indent="-228600">
              <a:buFontTx/>
              <a:buBlip>
                <a:blip r:embed="rId2"/>
              </a:buBlip>
              <a:defRPr sz="2000"/>
            </a:lvl4pPr>
            <a:lvl5pPr marL="2057400" indent="-228600">
              <a:buFontTx/>
              <a:buBlip>
                <a:blip r:embed="rId2"/>
              </a:buBlip>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3EE463C-5BF6-4849-AF5C-7A276647C7B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5159645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51E64B6C-9B92-3849-BE47-28DD292ED7D4}"/>
              </a:ext>
            </a:extLst>
          </p:cNvPr>
          <p:cNvSpPr>
            <a:spLocks noGrp="1"/>
          </p:cNvSpPr>
          <p:nvPr>
            <p:ph type="pic" idx="1"/>
          </p:nvPr>
        </p:nvSpPr>
        <p:spPr>
          <a:xfrm>
            <a:off x="5711868" y="0"/>
            <a:ext cx="6480132" cy="68579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10" name="Title 1">
            <a:extLst>
              <a:ext uri="{FF2B5EF4-FFF2-40B4-BE49-F238E27FC236}">
                <a16:creationId xmlns:a16="http://schemas.microsoft.com/office/drawing/2014/main" id="{5329697F-C82A-D241-A906-ECD0622D1F6C}"/>
              </a:ext>
            </a:extLst>
          </p:cNvPr>
          <p:cNvSpPr>
            <a:spLocks noGrp="1"/>
          </p:cNvSpPr>
          <p:nvPr>
            <p:ph type="title"/>
          </p:nvPr>
        </p:nvSpPr>
        <p:spPr>
          <a:xfrm>
            <a:off x="839788" y="801666"/>
            <a:ext cx="3932237" cy="1255734"/>
          </a:xfrm>
        </p:spPr>
        <p:txBody>
          <a:bodyPr anchor="t"/>
          <a:lstStyle>
            <a:lvl1pPr>
              <a:defRPr sz="3200"/>
            </a:lvl1pPr>
          </a:lstStyle>
          <a:p>
            <a:r>
              <a:rPr lang="en-US"/>
              <a:t>Click to edit Master title style</a:t>
            </a:r>
          </a:p>
        </p:txBody>
      </p:sp>
      <p:sp>
        <p:nvSpPr>
          <p:cNvPr id="11" name="Text Placeholder 3">
            <a:extLst>
              <a:ext uri="{FF2B5EF4-FFF2-40B4-BE49-F238E27FC236}">
                <a16:creationId xmlns:a16="http://schemas.microsoft.com/office/drawing/2014/main" id="{A4ECB10B-77E7-8849-B652-178D80DEAAC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4341311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icture layou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898F43B2-6433-9049-82E8-FC8971D7EC66}"/>
              </a:ext>
            </a:extLst>
          </p:cNvPr>
          <p:cNvSpPr>
            <a:spLocks noGrp="1"/>
          </p:cNvSpPr>
          <p:nvPr>
            <p:ph type="pic" sz="quarter" idx="10"/>
          </p:nvPr>
        </p:nvSpPr>
        <p:spPr>
          <a:xfrm>
            <a:off x="0" y="0"/>
            <a:ext cx="12192000" cy="6858000"/>
          </a:xfrm>
        </p:spPr>
        <p:txBody>
          <a:bodyPr/>
          <a:lstStyle/>
          <a:p>
            <a:r>
              <a:rPr lang="en-US"/>
              <a:t>Click icon to add picture</a:t>
            </a:r>
          </a:p>
        </p:txBody>
      </p:sp>
      <p:sp>
        <p:nvSpPr>
          <p:cNvPr id="6" name="Text Placeholder 5">
            <a:extLst>
              <a:ext uri="{FF2B5EF4-FFF2-40B4-BE49-F238E27FC236}">
                <a16:creationId xmlns:a16="http://schemas.microsoft.com/office/drawing/2014/main" id="{37AA83FE-4EE3-D841-ACE4-7B34AB0AE743}"/>
              </a:ext>
            </a:extLst>
          </p:cNvPr>
          <p:cNvSpPr>
            <a:spLocks noGrp="1"/>
          </p:cNvSpPr>
          <p:nvPr>
            <p:ph type="body" sz="quarter" idx="11" hasCustomPrompt="1"/>
          </p:nvPr>
        </p:nvSpPr>
        <p:spPr>
          <a:xfrm>
            <a:off x="162360" y="6526343"/>
            <a:ext cx="4065174" cy="331657"/>
          </a:xfrm>
        </p:spPr>
        <p:txBody>
          <a:bodyPr>
            <a:normAutofit/>
          </a:bodyPr>
          <a:lstStyle>
            <a:lvl1pPr marL="0" indent="0">
              <a:buNone/>
              <a:defRPr sz="800"/>
            </a:lvl1pPr>
            <a:lvl2pPr>
              <a:defRPr sz="800"/>
            </a:lvl2pPr>
            <a:lvl3pPr>
              <a:defRPr sz="800"/>
            </a:lvl3pPr>
            <a:lvl4pPr>
              <a:defRPr sz="800"/>
            </a:lvl4pPr>
            <a:lvl5pPr>
              <a:defRPr sz="800"/>
            </a:lvl5pPr>
          </a:lstStyle>
          <a:p>
            <a:pPr lvl="0"/>
            <a:r>
              <a:rPr lang="en-GB"/>
              <a:t>Source</a:t>
            </a:r>
          </a:p>
        </p:txBody>
      </p:sp>
    </p:spTree>
    <p:extLst>
      <p:ext uri="{BB962C8B-B14F-4D97-AF65-F5344CB8AC3E}">
        <p14:creationId xmlns:p14="http://schemas.microsoft.com/office/powerpoint/2010/main" val="22683011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Media slide">
    <p:spTree>
      <p:nvGrpSpPr>
        <p:cNvPr id="1" name=""/>
        <p:cNvGrpSpPr/>
        <p:nvPr/>
      </p:nvGrpSpPr>
      <p:grpSpPr>
        <a:xfrm>
          <a:off x="0" y="0"/>
          <a:ext cx="0" cy="0"/>
          <a:chOff x="0" y="0"/>
          <a:chExt cx="0" cy="0"/>
        </a:xfrm>
      </p:grpSpPr>
      <p:sp>
        <p:nvSpPr>
          <p:cNvPr id="3" name="Media Placeholder 2">
            <a:extLst>
              <a:ext uri="{FF2B5EF4-FFF2-40B4-BE49-F238E27FC236}">
                <a16:creationId xmlns:a16="http://schemas.microsoft.com/office/drawing/2014/main" id="{E7158152-B75F-7E45-9E06-770496AC157E}"/>
              </a:ext>
            </a:extLst>
          </p:cNvPr>
          <p:cNvSpPr>
            <a:spLocks noGrp="1"/>
          </p:cNvSpPr>
          <p:nvPr>
            <p:ph type="media" sz="quarter" idx="12"/>
          </p:nvPr>
        </p:nvSpPr>
        <p:spPr>
          <a:xfrm>
            <a:off x="0" y="0"/>
            <a:ext cx="12192000" cy="6858000"/>
          </a:xfrm>
        </p:spPr>
        <p:txBody>
          <a:bodyPr/>
          <a:lstStyle/>
          <a:p>
            <a:r>
              <a:rPr lang="en-US"/>
              <a:t>Click icon to add media</a:t>
            </a:r>
          </a:p>
        </p:txBody>
      </p:sp>
      <p:sp>
        <p:nvSpPr>
          <p:cNvPr id="6" name="Text Placeholder 5">
            <a:extLst>
              <a:ext uri="{FF2B5EF4-FFF2-40B4-BE49-F238E27FC236}">
                <a16:creationId xmlns:a16="http://schemas.microsoft.com/office/drawing/2014/main" id="{37AA83FE-4EE3-D841-ACE4-7B34AB0AE743}"/>
              </a:ext>
            </a:extLst>
          </p:cNvPr>
          <p:cNvSpPr>
            <a:spLocks noGrp="1"/>
          </p:cNvSpPr>
          <p:nvPr>
            <p:ph type="body" sz="quarter" idx="11" hasCustomPrompt="1"/>
          </p:nvPr>
        </p:nvSpPr>
        <p:spPr>
          <a:xfrm>
            <a:off x="162360" y="6526343"/>
            <a:ext cx="4065174" cy="331657"/>
          </a:xfrm>
        </p:spPr>
        <p:txBody>
          <a:bodyPr>
            <a:normAutofit/>
          </a:bodyPr>
          <a:lstStyle>
            <a:lvl1pPr marL="0" indent="0">
              <a:buNone/>
              <a:defRPr sz="800"/>
            </a:lvl1pPr>
            <a:lvl2pPr>
              <a:defRPr sz="800"/>
            </a:lvl2pPr>
            <a:lvl3pPr>
              <a:defRPr sz="800"/>
            </a:lvl3pPr>
            <a:lvl4pPr>
              <a:defRPr sz="800"/>
            </a:lvl4pPr>
            <a:lvl5pPr>
              <a:defRPr sz="800"/>
            </a:lvl5pPr>
          </a:lstStyle>
          <a:p>
            <a:pPr lvl="0"/>
            <a:r>
              <a:rPr lang="en-GB"/>
              <a:t>Source</a:t>
            </a:r>
          </a:p>
        </p:txBody>
      </p:sp>
    </p:spTree>
    <p:extLst>
      <p:ext uri="{BB962C8B-B14F-4D97-AF65-F5344CB8AC3E}">
        <p14:creationId xmlns:p14="http://schemas.microsoft.com/office/powerpoint/2010/main" val="13906959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hank you and action slide">
    <p:bg>
      <p:bgPr>
        <a:solidFill>
          <a:srgbClr val="38B188"/>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262D84-7BA1-E043-8D28-D5AAF8DB07DB}"/>
              </a:ext>
            </a:extLst>
          </p:cNvPr>
          <p:cNvSpPr>
            <a:spLocks noGrp="1"/>
          </p:cNvSpPr>
          <p:nvPr>
            <p:ph type="ctrTitle"/>
          </p:nvPr>
        </p:nvSpPr>
        <p:spPr>
          <a:xfrm>
            <a:off x="1524000" y="1122363"/>
            <a:ext cx="9144000" cy="2387600"/>
          </a:xfrm>
        </p:spPr>
        <p:txBody>
          <a:bodyPr anchor="b">
            <a:normAutofit/>
          </a:bodyPr>
          <a:lstStyle>
            <a:lvl1pPr algn="l">
              <a:defRPr sz="5000">
                <a:solidFill>
                  <a:srgbClr val="1F2A50"/>
                </a:solidFill>
                <a:latin typeface="Butler" panose="02070803080706020303" pitchFamily="18" charset="77"/>
              </a:defRPr>
            </a:lvl1pPr>
          </a:lstStyle>
          <a:p>
            <a:r>
              <a:rPr lang="en-US"/>
              <a:t>Click to edit Master title style</a:t>
            </a:r>
          </a:p>
        </p:txBody>
      </p:sp>
      <p:sp>
        <p:nvSpPr>
          <p:cNvPr id="3" name="Subtitle 2">
            <a:extLst>
              <a:ext uri="{FF2B5EF4-FFF2-40B4-BE49-F238E27FC236}">
                <a16:creationId xmlns:a16="http://schemas.microsoft.com/office/drawing/2014/main" id="{F06D79A9-338A-1A4A-9461-8D95459B4687}"/>
              </a:ext>
            </a:extLst>
          </p:cNvPr>
          <p:cNvSpPr>
            <a:spLocks noGrp="1"/>
          </p:cNvSpPr>
          <p:nvPr>
            <p:ph type="subTitle" idx="1"/>
          </p:nvPr>
        </p:nvSpPr>
        <p:spPr>
          <a:xfrm>
            <a:off x="1524000" y="3602038"/>
            <a:ext cx="9144000" cy="1655762"/>
          </a:xfrm>
        </p:spPr>
        <p:txBody>
          <a:bodyPr/>
          <a:lstStyle>
            <a:lvl1pPr marL="0" indent="0" algn="l">
              <a:buNone/>
              <a:defRPr sz="2400">
                <a:solidFill>
                  <a:srgbClr val="1F2A50"/>
                </a:solidFill>
                <a:latin typeface="Lato" panose="020F0502020204030203"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4" name="Picture 3">
            <a:extLst>
              <a:ext uri="{FF2B5EF4-FFF2-40B4-BE49-F238E27FC236}">
                <a16:creationId xmlns:a16="http://schemas.microsoft.com/office/drawing/2014/main" id="{8A46AF87-CAB6-C849-A477-851287976952}"/>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9073019" y="3739018"/>
            <a:ext cx="3118981" cy="3118981"/>
          </a:xfrm>
          <a:prstGeom prst="rect">
            <a:avLst/>
          </a:prstGeom>
        </p:spPr>
      </p:pic>
    </p:spTree>
    <p:extLst>
      <p:ext uri="{BB962C8B-B14F-4D97-AF65-F5344CB8AC3E}">
        <p14:creationId xmlns:p14="http://schemas.microsoft.com/office/powerpoint/2010/main" val="42134988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7939448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1 Column text">
  <p:cSld name="1_1 Column text">
    <p:spTree>
      <p:nvGrpSpPr>
        <p:cNvPr id="1" name="Shape 24"/>
        <p:cNvGrpSpPr/>
        <p:nvPr/>
      </p:nvGrpSpPr>
      <p:grpSpPr>
        <a:xfrm>
          <a:off x="0" y="0"/>
          <a:ext cx="0" cy="0"/>
          <a:chOff x="0" y="0"/>
          <a:chExt cx="0" cy="0"/>
        </a:xfrm>
      </p:grpSpPr>
      <p:sp>
        <p:nvSpPr>
          <p:cNvPr id="25" name="Google Shape;25;p4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1F2A5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6" name="Google Shape;26;p44"/>
          <p:cNvSpPr txBox="1">
            <a:spLocks noGrp="1"/>
          </p:cNvSpPr>
          <p:nvPr>
            <p:ph type="body" idx="1"/>
          </p:nvPr>
        </p:nvSpPr>
        <p:spPr>
          <a:xfrm>
            <a:off x="838200" y="2203221"/>
            <a:ext cx="10515600" cy="3596147"/>
          </a:xfrm>
          <a:prstGeom prst="rect">
            <a:avLst/>
          </a:prstGeom>
          <a:noFill/>
          <a:ln>
            <a:noFill/>
          </a:ln>
        </p:spPr>
        <p:txBody>
          <a:bodyPr spcFirstLastPara="1" wrap="square" lIns="91425" tIns="45700" rIns="91425" bIns="45700" anchor="t" anchorCtr="0">
            <a:normAutofit/>
          </a:bodyPr>
          <a:lstStyle>
            <a:lvl1pPr marL="457200" lvl="0" indent="-406400" algn="l">
              <a:lnSpc>
                <a:spcPct val="150000"/>
              </a:lnSpc>
              <a:spcBef>
                <a:spcPts val="1000"/>
              </a:spcBef>
              <a:spcAft>
                <a:spcPts val="0"/>
              </a:spcAft>
              <a:buClr>
                <a:srgbClr val="1F2A50"/>
              </a:buClr>
              <a:buSzPts val="2800"/>
              <a:buFont typeface="Lato"/>
              <a:buChar char="•"/>
              <a:defRPr b="0" i="0">
                <a:latin typeface="Lato"/>
                <a:ea typeface="Lato"/>
                <a:cs typeface="Lato"/>
                <a:sym typeface="Lato"/>
              </a:defRPr>
            </a:lvl1pPr>
            <a:lvl2pPr marL="914400" lvl="1" indent="-381000" algn="l">
              <a:lnSpc>
                <a:spcPct val="150000"/>
              </a:lnSpc>
              <a:spcBef>
                <a:spcPts val="500"/>
              </a:spcBef>
              <a:spcAft>
                <a:spcPts val="0"/>
              </a:spcAft>
              <a:buClr>
                <a:srgbClr val="1F2A50"/>
              </a:buClr>
              <a:buSzPts val="2400"/>
              <a:buFont typeface="Lato"/>
              <a:buChar char="•"/>
              <a:defRPr b="0" i="0">
                <a:latin typeface="Lato"/>
                <a:ea typeface="Lato"/>
                <a:cs typeface="Lato"/>
                <a:sym typeface="Lato"/>
              </a:defRPr>
            </a:lvl2pPr>
            <a:lvl3pPr marL="1371600" lvl="2" indent="-355600" algn="l">
              <a:lnSpc>
                <a:spcPct val="150000"/>
              </a:lnSpc>
              <a:spcBef>
                <a:spcPts val="500"/>
              </a:spcBef>
              <a:spcAft>
                <a:spcPts val="0"/>
              </a:spcAft>
              <a:buClr>
                <a:srgbClr val="1F2A50"/>
              </a:buClr>
              <a:buSzPts val="2000"/>
              <a:buFont typeface="Lato"/>
              <a:buChar char="•"/>
              <a:defRPr b="0" i="0">
                <a:latin typeface="Lato"/>
                <a:ea typeface="Lato"/>
                <a:cs typeface="Lato"/>
                <a:sym typeface="Lato"/>
              </a:defRPr>
            </a:lvl3pPr>
            <a:lvl4pPr marL="1828800" lvl="3" indent="-342900" algn="l">
              <a:lnSpc>
                <a:spcPct val="150000"/>
              </a:lnSpc>
              <a:spcBef>
                <a:spcPts val="500"/>
              </a:spcBef>
              <a:spcAft>
                <a:spcPts val="0"/>
              </a:spcAft>
              <a:buClr>
                <a:srgbClr val="1F2A50"/>
              </a:buClr>
              <a:buSzPts val="1800"/>
              <a:buFont typeface="Lato"/>
              <a:buChar char="•"/>
              <a:defRPr b="0" i="0">
                <a:latin typeface="Lato"/>
                <a:ea typeface="Lato"/>
                <a:cs typeface="Lato"/>
                <a:sym typeface="Lato"/>
              </a:defRPr>
            </a:lvl4pPr>
            <a:lvl5pPr marL="2286000" lvl="4" indent="-342900" algn="l">
              <a:lnSpc>
                <a:spcPct val="150000"/>
              </a:lnSpc>
              <a:spcBef>
                <a:spcPts val="500"/>
              </a:spcBef>
              <a:spcAft>
                <a:spcPts val="0"/>
              </a:spcAft>
              <a:buClr>
                <a:srgbClr val="1F2A50"/>
              </a:buClr>
              <a:buSzPts val="1800"/>
              <a:buFont typeface="Lato"/>
              <a:buChar char="•"/>
              <a:defRPr b="0" i="0">
                <a:latin typeface="Lato"/>
                <a:ea typeface="Lato"/>
                <a:cs typeface="Lato"/>
                <a:sym typeface="Lato"/>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32999822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Custom Layout">
    <p:bg>
      <p:bgPr>
        <a:solidFill>
          <a:srgbClr val="FFD618"/>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F76F993-4CD7-E948-841C-3B6A36B3EEC2}"/>
              </a:ext>
            </a:extLst>
          </p:cNvPr>
          <p:cNvPicPr>
            <a:picLocks noChangeAspect="1"/>
          </p:cNvPicPr>
          <p:nvPr userDrawn="1"/>
        </p:nvPicPr>
        <p:blipFill>
          <a:blip r:embed="rId2"/>
          <a:srcRect/>
          <a:stretch/>
        </p:blipFill>
        <p:spPr>
          <a:xfrm>
            <a:off x="1241901" y="0"/>
            <a:ext cx="9708197" cy="6858000"/>
          </a:xfrm>
          <a:prstGeom prst="rect">
            <a:avLst/>
          </a:prstGeom>
        </p:spPr>
      </p:pic>
      <p:sp>
        <p:nvSpPr>
          <p:cNvPr id="9" name="Rectangle 8">
            <a:extLst>
              <a:ext uri="{FF2B5EF4-FFF2-40B4-BE49-F238E27FC236}">
                <a16:creationId xmlns:a16="http://schemas.microsoft.com/office/drawing/2014/main" id="{C9997920-3271-9943-8314-03090AE3727A}"/>
              </a:ext>
            </a:extLst>
          </p:cNvPr>
          <p:cNvSpPr/>
          <p:nvPr userDrawn="1"/>
        </p:nvSpPr>
        <p:spPr>
          <a:xfrm>
            <a:off x="11046178" y="5864578"/>
            <a:ext cx="891822" cy="863600"/>
          </a:xfrm>
          <a:prstGeom prst="rect">
            <a:avLst/>
          </a:prstGeom>
          <a:solidFill>
            <a:srgbClr val="FFD6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6027199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33"/>
        <p:cNvGrpSpPr/>
        <p:nvPr/>
      </p:nvGrpSpPr>
      <p:grpSpPr>
        <a:xfrm>
          <a:off x="0" y="0"/>
          <a:ext cx="0" cy="0"/>
          <a:chOff x="0" y="0"/>
          <a:chExt cx="0" cy="0"/>
        </a:xfrm>
      </p:grpSpPr>
      <p:sp>
        <p:nvSpPr>
          <p:cNvPr id="34" name="Google Shape;34;p4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1F2A5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4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1F2A50"/>
              </a:buClr>
              <a:buSzPts val="1800"/>
              <a:buChar char="•"/>
              <a:defRPr/>
            </a:lvl1pPr>
            <a:lvl2pPr marL="914400" lvl="1" indent="-342900" algn="l">
              <a:lnSpc>
                <a:spcPct val="90000"/>
              </a:lnSpc>
              <a:spcBef>
                <a:spcPts val="500"/>
              </a:spcBef>
              <a:spcAft>
                <a:spcPts val="0"/>
              </a:spcAft>
              <a:buClr>
                <a:srgbClr val="1F2A50"/>
              </a:buClr>
              <a:buSzPts val="1800"/>
              <a:buChar char="•"/>
              <a:defRPr/>
            </a:lvl2pPr>
            <a:lvl3pPr marL="1371600" lvl="2" indent="-342900" algn="l">
              <a:lnSpc>
                <a:spcPct val="90000"/>
              </a:lnSpc>
              <a:spcBef>
                <a:spcPts val="500"/>
              </a:spcBef>
              <a:spcAft>
                <a:spcPts val="0"/>
              </a:spcAft>
              <a:buClr>
                <a:srgbClr val="1F2A50"/>
              </a:buClr>
              <a:buSzPts val="1800"/>
              <a:buChar char="•"/>
              <a:defRPr/>
            </a:lvl3pPr>
            <a:lvl4pPr marL="1828800" lvl="3" indent="-342900" algn="l">
              <a:lnSpc>
                <a:spcPct val="90000"/>
              </a:lnSpc>
              <a:spcBef>
                <a:spcPts val="500"/>
              </a:spcBef>
              <a:spcAft>
                <a:spcPts val="0"/>
              </a:spcAft>
              <a:buClr>
                <a:srgbClr val="1F2A50"/>
              </a:buClr>
              <a:buSzPts val="1800"/>
              <a:buChar char="•"/>
              <a:defRPr/>
            </a:lvl4pPr>
            <a:lvl5pPr marL="2286000" lvl="4" indent="-342900" algn="l">
              <a:lnSpc>
                <a:spcPct val="90000"/>
              </a:lnSpc>
              <a:spcBef>
                <a:spcPts val="500"/>
              </a:spcBef>
              <a:spcAft>
                <a:spcPts val="0"/>
              </a:spcAft>
              <a:buClr>
                <a:srgbClr val="1F2A50"/>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46"/>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a:solidFill>
                  <a:schemeClr val="dk1"/>
                </a:solidFill>
                <a:latin typeface="Lato"/>
                <a:ea typeface="Lato"/>
                <a:cs typeface="Lato"/>
                <a:sym typeface="Lato"/>
              </a:defRPr>
            </a:lvl1pPr>
            <a:lvl2pPr marR="0" lvl="1" algn="l" rtl="0">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2pPr>
            <a:lvl3pPr marR="0" lvl="2" algn="l" rtl="0">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3pPr>
            <a:lvl4pPr marR="0" lvl="3" algn="l" rtl="0">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4pPr>
            <a:lvl5pPr marR="0" lvl="4" algn="l" rtl="0">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5pPr>
            <a:lvl6pPr marR="0" lvl="5" algn="l" rtl="0">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6pPr>
            <a:lvl7pPr marR="0" lvl="6" algn="l" rtl="0">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7pPr>
            <a:lvl8pPr marR="0" lvl="7" algn="l" rtl="0">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8pPr>
            <a:lvl9pPr marR="0" lvl="8" algn="l" rtl="0">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9pPr>
          </a:lstStyle>
          <a:p>
            <a:endParaRPr/>
          </a:p>
        </p:txBody>
      </p:sp>
      <p:sp>
        <p:nvSpPr>
          <p:cNvPr id="37" name="Google Shape;37;p4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46"/>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b="0" i="0">
                <a:solidFill>
                  <a:schemeClr val="dk1"/>
                </a:solidFill>
                <a:latin typeface="Lato"/>
                <a:ea typeface="Lato"/>
                <a:cs typeface="Lato"/>
                <a:sym typeface="Lato"/>
              </a:defRPr>
            </a:lvl1pPr>
            <a:lvl2pPr marL="0" marR="0" lvl="1" indent="0" algn="l" rtl="0">
              <a:spcBef>
                <a:spcPts val="0"/>
              </a:spcBef>
              <a:buNone/>
              <a:defRPr sz="1800" b="0" i="0">
                <a:solidFill>
                  <a:schemeClr val="dk1"/>
                </a:solidFill>
                <a:latin typeface="Lato"/>
                <a:ea typeface="Lato"/>
                <a:cs typeface="Lato"/>
                <a:sym typeface="Lato"/>
              </a:defRPr>
            </a:lvl2pPr>
            <a:lvl3pPr marL="0" marR="0" lvl="2" indent="0" algn="l" rtl="0">
              <a:spcBef>
                <a:spcPts val="0"/>
              </a:spcBef>
              <a:buNone/>
              <a:defRPr sz="1800" b="0" i="0">
                <a:solidFill>
                  <a:schemeClr val="dk1"/>
                </a:solidFill>
                <a:latin typeface="Lato"/>
                <a:ea typeface="Lato"/>
                <a:cs typeface="Lato"/>
                <a:sym typeface="Lato"/>
              </a:defRPr>
            </a:lvl3pPr>
            <a:lvl4pPr marL="0" marR="0" lvl="3" indent="0" algn="l" rtl="0">
              <a:spcBef>
                <a:spcPts val="0"/>
              </a:spcBef>
              <a:buNone/>
              <a:defRPr sz="1800" b="0" i="0">
                <a:solidFill>
                  <a:schemeClr val="dk1"/>
                </a:solidFill>
                <a:latin typeface="Lato"/>
                <a:ea typeface="Lato"/>
                <a:cs typeface="Lato"/>
                <a:sym typeface="Lato"/>
              </a:defRPr>
            </a:lvl4pPr>
            <a:lvl5pPr marL="0" marR="0" lvl="4" indent="0" algn="l" rtl="0">
              <a:spcBef>
                <a:spcPts val="0"/>
              </a:spcBef>
              <a:buNone/>
              <a:defRPr sz="1800" b="0" i="0">
                <a:solidFill>
                  <a:schemeClr val="dk1"/>
                </a:solidFill>
                <a:latin typeface="Lato"/>
                <a:ea typeface="Lato"/>
                <a:cs typeface="Lato"/>
                <a:sym typeface="Lato"/>
              </a:defRPr>
            </a:lvl5pPr>
            <a:lvl6pPr marL="0" marR="0" lvl="5" indent="0" algn="l" rtl="0">
              <a:spcBef>
                <a:spcPts val="0"/>
              </a:spcBef>
              <a:buNone/>
              <a:defRPr sz="1800" b="0" i="0">
                <a:solidFill>
                  <a:schemeClr val="dk1"/>
                </a:solidFill>
                <a:latin typeface="Lato"/>
                <a:ea typeface="Lato"/>
                <a:cs typeface="Lato"/>
                <a:sym typeface="Lato"/>
              </a:defRPr>
            </a:lvl6pPr>
            <a:lvl7pPr marL="0" marR="0" lvl="6" indent="0" algn="l" rtl="0">
              <a:spcBef>
                <a:spcPts val="0"/>
              </a:spcBef>
              <a:buNone/>
              <a:defRPr sz="1800" b="0" i="0">
                <a:solidFill>
                  <a:schemeClr val="dk1"/>
                </a:solidFill>
                <a:latin typeface="Lato"/>
                <a:ea typeface="Lato"/>
                <a:cs typeface="Lato"/>
                <a:sym typeface="Lato"/>
              </a:defRPr>
            </a:lvl7pPr>
            <a:lvl8pPr marL="0" marR="0" lvl="7" indent="0" algn="l" rtl="0">
              <a:spcBef>
                <a:spcPts val="0"/>
              </a:spcBef>
              <a:buNone/>
              <a:defRPr sz="1800" b="0" i="0">
                <a:solidFill>
                  <a:schemeClr val="dk1"/>
                </a:solidFill>
                <a:latin typeface="Lato"/>
                <a:ea typeface="Lato"/>
                <a:cs typeface="Lato"/>
                <a:sym typeface="Lato"/>
              </a:defRPr>
            </a:lvl8pPr>
            <a:lvl9pPr marL="0" marR="0" lvl="8" indent="0" algn="l" rtl="0">
              <a:spcBef>
                <a:spcPts val="0"/>
              </a:spcBef>
              <a:buNone/>
              <a:defRPr sz="1800" b="0" i="0">
                <a:solidFill>
                  <a:schemeClr val="dk1"/>
                </a:solidFill>
                <a:latin typeface="Lato"/>
                <a:ea typeface="Lato"/>
                <a:cs typeface="Lato"/>
                <a:sym typeface="Lato"/>
              </a:defRPr>
            </a:lvl9pPr>
          </a:lstStyle>
          <a:p>
            <a:pPr marL="0" lvl="0" indent="0" algn="l"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77528384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F76F993-4CD7-E948-841C-3B6A36B3EEC2}"/>
              </a:ext>
            </a:extLst>
          </p:cNvPr>
          <p:cNvPicPr>
            <a:picLocks noChangeAspect="1"/>
          </p:cNvPicPr>
          <p:nvPr userDrawn="1"/>
        </p:nvPicPr>
        <p:blipFill>
          <a:blip r:embed="rId2"/>
          <a:srcRect/>
          <a:stretch/>
        </p:blipFill>
        <p:spPr>
          <a:xfrm>
            <a:off x="-85558" y="-1138968"/>
            <a:ext cx="12023558" cy="8493602"/>
          </a:xfrm>
          <a:prstGeom prst="rect">
            <a:avLst/>
          </a:prstGeom>
        </p:spPr>
      </p:pic>
      <p:sp>
        <p:nvSpPr>
          <p:cNvPr id="9" name="Rectangle 8">
            <a:extLst>
              <a:ext uri="{FF2B5EF4-FFF2-40B4-BE49-F238E27FC236}">
                <a16:creationId xmlns:a16="http://schemas.microsoft.com/office/drawing/2014/main" id="{C9997920-3271-9943-8314-03090AE3727A}"/>
              </a:ext>
            </a:extLst>
          </p:cNvPr>
          <p:cNvSpPr/>
          <p:nvPr userDrawn="1"/>
        </p:nvSpPr>
        <p:spPr>
          <a:xfrm>
            <a:off x="11046178" y="5864578"/>
            <a:ext cx="891822" cy="863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1292975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_Custom Layout">
    <p:bg>
      <p:bgPr>
        <a:solidFill>
          <a:srgbClr val="FFD618"/>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F76F993-4CD7-E948-841C-3B6A36B3EEC2}"/>
              </a:ext>
            </a:extLst>
          </p:cNvPr>
          <p:cNvPicPr>
            <a:picLocks noChangeAspect="1"/>
          </p:cNvPicPr>
          <p:nvPr userDrawn="1"/>
        </p:nvPicPr>
        <p:blipFill>
          <a:blip r:embed="rId2"/>
          <a:srcRect/>
          <a:stretch/>
        </p:blipFill>
        <p:spPr>
          <a:xfrm>
            <a:off x="1241901" y="0"/>
            <a:ext cx="9708197" cy="6858000"/>
          </a:xfrm>
          <a:prstGeom prst="rect">
            <a:avLst/>
          </a:prstGeom>
        </p:spPr>
      </p:pic>
      <p:sp>
        <p:nvSpPr>
          <p:cNvPr id="9" name="Rectangle 8">
            <a:extLst>
              <a:ext uri="{FF2B5EF4-FFF2-40B4-BE49-F238E27FC236}">
                <a16:creationId xmlns:a16="http://schemas.microsoft.com/office/drawing/2014/main" id="{C9997920-3271-9943-8314-03090AE3727A}"/>
              </a:ext>
            </a:extLst>
          </p:cNvPr>
          <p:cNvSpPr/>
          <p:nvPr userDrawn="1"/>
        </p:nvSpPr>
        <p:spPr>
          <a:xfrm>
            <a:off x="11046178" y="5864578"/>
            <a:ext cx="891822" cy="863600"/>
          </a:xfrm>
          <a:prstGeom prst="rect">
            <a:avLst/>
          </a:prstGeom>
          <a:solidFill>
            <a:srgbClr val="FFD6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4471337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F76F993-4CD7-E948-841C-3B6A36B3EEC2}"/>
              </a:ext>
            </a:extLst>
          </p:cNvPr>
          <p:cNvPicPr>
            <a:picLocks noChangeAspect="1"/>
          </p:cNvPicPr>
          <p:nvPr userDrawn="1"/>
        </p:nvPicPr>
        <p:blipFill>
          <a:blip r:embed="rId2"/>
          <a:srcRect/>
          <a:stretch/>
        </p:blipFill>
        <p:spPr>
          <a:xfrm>
            <a:off x="1241901" y="0"/>
            <a:ext cx="9708197" cy="6857999"/>
          </a:xfrm>
          <a:prstGeom prst="rect">
            <a:avLst/>
          </a:prstGeom>
        </p:spPr>
      </p:pic>
      <p:sp>
        <p:nvSpPr>
          <p:cNvPr id="3" name="Rectangle 2">
            <a:extLst>
              <a:ext uri="{FF2B5EF4-FFF2-40B4-BE49-F238E27FC236}">
                <a16:creationId xmlns:a16="http://schemas.microsoft.com/office/drawing/2014/main" id="{19D3BB50-DFE4-E348-93F9-5D59CDB8AA04}"/>
              </a:ext>
            </a:extLst>
          </p:cNvPr>
          <p:cNvSpPr/>
          <p:nvPr userDrawn="1"/>
        </p:nvSpPr>
        <p:spPr>
          <a:xfrm>
            <a:off x="11046178" y="5864578"/>
            <a:ext cx="891822" cy="863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1542711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A36387A-8457-5C42-A6F3-40DEE1A9A0CE}"/>
              </a:ext>
            </a:extLst>
          </p:cNvPr>
          <p:cNvPicPr>
            <a:picLocks noChangeAspect="1"/>
          </p:cNvPicPr>
          <p:nvPr userDrawn="1"/>
        </p:nvPicPr>
        <p:blipFill>
          <a:blip r:embed="rId2"/>
          <a:srcRect/>
          <a:stretch/>
        </p:blipFill>
        <p:spPr>
          <a:xfrm>
            <a:off x="1241901" y="1"/>
            <a:ext cx="9708196" cy="6857999"/>
          </a:xfrm>
          <a:prstGeom prst="rect">
            <a:avLst/>
          </a:prstGeom>
        </p:spPr>
      </p:pic>
    </p:spTree>
    <p:extLst>
      <p:ext uri="{BB962C8B-B14F-4D97-AF65-F5344CB8AC3E}">
        <p14:creationId xmlns:p14="http://schemas.microsoft.com/office/powerpoint/2010/main" val="314928185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38B188"/>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262D84-7BA1-E043-8D28-D5AAF8DB07DB}"/>
              </a:ext>
            </a:extLst>
          </p:cNvPr>
          <p:cNvSpPr>
            <a:spLocks noGrp="1"/>
          </p:cNvSpPr>
          <p:nvPr>
            <p:ph type="ctrTitle"/>
          </p:nvPr>
        </p:nvSpPr>
        <p:spPr>
          <a:xfrm>
            <a:off x="1524000" y="1122363"/>
            <a:ext cx="9144000" cy="2387600"/>
          </a:xfrm>
        </p:spPr>
        <p:txBody>
          <a:bodyPr anchor="b">
            <a:normAutofit/>
          </a:bodyPr>
          <a:lstStyle>
            <a:lvl1pPr algn="l">
              <a:defRPr sz="5000">
                <a:solidFill>
                  <a:srgbClr val="1F2A50"/>
                </a:solidFill>
                <a:latin typeface="Butler" panose="02070803080706020303" pitchFamily="18" charset="77"/>
              </a:defRPr>
            </a:lvl1pPr>
          </a:lstStyle>
          <a:p>
            <a:r>
              <a:rPr lang="en-US"/>
              <a:t>Click to edit Master title style</a:t>
            </a:r>
          </a:p>
        </p:txBody>
      </p:sp>
      <p:sp>
        <p:nvSpPr>
          <p:cNvPr id="3" name="Subtitle 2">
            <a:extLst>
              <a:ext uri="{FF2B5EF4-FFF2-40B4-BE49-F238E27FC236}">
                <a16:creationId xmlns:a16="http://schemas.microsoft.com/office/drawing/2014/main" id="{F06D79A9-338A-1A4A-9461-8D95459B4687}"/>
              </a:ext>
            </a:extLst>
          </p:cNvPr>
          <p:cNvSpPr>
            <a:spLocks noGrp="1"/>
          </p:cNvSpPr>
          <p:nvPr>
            <p:ph type="subTitle" idx="1"/>
          </p:nvPr>
        </p:nvSpPr>
        <p:spPr>
          <a:xfrm>
            <a:off x="1524000" y="3602038"/>
            <a:ext cx="9144000" cy="1655762"/>
          </a:xfrm>
        </p:spPr>
        <p:txBody>
          <a:bodyPr/>
          <a:lstStyle>
            <a:lvl1pPr marL="0" indent="0" algn="l">
              <a:buNone/>
              <a:defRPr sz="2400">
                <a:solidFill>
                  <a:srgbClr val="1F2A50"/>
                </a:solidFill>
                <a:latin typeface="Lato" panose="020F0502020204030203"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8" name="Picture 7">
            <a:extLst>
              <a:ext uri="{FF2B5EF4-FFF2-40B4-BE49-F238E27FC236}">
                <a16:creationId xmlns:a16="http://schemas.microsoft.com/office/drawing/2014/main" id="{5D92EB30-E8A3-1045-96A5-D510CB858FAD}"/>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9073019" y="3739018"/>
            <a:ext cx="3118981" cy="3118981"/>
          </a:xfrm>
          <a:prstGeom prst="rect">
            <a:avLst/>
          </a:prstGeom>
        </p:spPr>
      </p:pic>
    </p:spTree>
    <p:extLst>
      <p:ext uri="{BB962C8B-B14F-4D97-AF65-F5344CB8AC3E}">
        <p14:creationId xmlns:p14="http://schemas.microsoft.com/office/powerpoint/2010/main" val="145443421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rgbClr val="FFD618"/>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262D84-7BA1-E043-8D28-D5AAF8DB07DB}"/>
              </a:ext>
            </a:extLst>
          </p:cNvPr>
          <p:cNvSpPr>
            <a:spLocks noGrp="1"/>
          </p:cNvSpPr>
          <p:nvPr>
            <p:ph type="ctrTitle"/>
          </p:nvPr>
        </p:nvSpPr>
        <p:spPr>
          <a:xfrm>
            <a:off x="4127326" y="1122363"/>
            <a:ext cx="6540674" cy="2387600"/>
          </a:xfrm>
        </p:spPr>
        <p:txBody>
          <a:bodyPr anchor="b">
            <a:normAutofit/>
          </a:bodyPr>
          <a:lstStyle>
            <a:lvl1pPr algn="l">
              <a:defRPr sz="5000">
                <a:solidFill>
                  <a:srgbClr val="1F2A50"/>
                </a:solidFill>
                <a:latin typeface="Butler" panose="02070803080706020303" pitchFamily="18" charset="77"/>
              </a:defRPr>
            </a:lvl1pPr>
          </a:lstStyle>
          <a:p>
            <a:r>
              <a:rPr lang="en-US"/>
              <a:t>Click to edit Master title style</a:t>
            </a:r>
          </a:p>
        </p:txBody>
      </p:sp>
      <p:sp>
        <p:nvSpPr>
          <p:cNvPr id="3" name="Subtitle 2">
            <a:extLst>
              <a:ext uri="{FF2B5EF4-FFF2-40B4-BE49-F238E27FC236}">
                <a16:creationId xmlns:a16="http://schemas.microsoft.com/office/drawing/2014/main" id="{F06D79A9-338A-1A4A-9461-8D95459B4687}"/>
              </a:ext>
            </a:extLst>
          </p:cNvPr>
          <p:cNvSpPr>
            <a:spLocks noGrp="1"/>
          </p:cNvSpPr>
          <p:nvPr>
            <p:ph type="subTitle" idx="1"/>
          </p:nvPr>
        </p:nvSpPr>
        <p:spPr>
          <a:xfrm>
            <a:off x="4127324" y="3602038"/>
            <a:ext cx="6540675" cy="1655762"/>
          </a:xfrm>
        </p:spPr>
        <p:txBody>
          <a:bodyPr/>
          <a:lstStyle>
            <a:lvl1pPr marL="0" indent="0" algn="l">
              <a:buNone/>
              <a:defRPr sz="2400">
                <a:solidFill>
                  <a:srgbClr val="1F2A50"/>
                </a:solidFill>
                <a:latin typeface="Lato" panose="020F0502020204030203"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8" name="Picture 7">
            <a:extLst>
              <a:ext uri="{FF2B5EF4-FFF2-40B4-BE49-F238E27FC236}">
                <a16:creationId xmlns:a16="http://schemas.microsoft.com/office/drawing/2014/main" id="{5D92EB30-E8A3-1045-96A5-D510CB858FAD}"/>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9073019" y="3739018"/>
            <a:ext cx="3118981" cy="3118981"/>
          </a:xfrm>
          <a:prstGeom prst="rect">
            <a:avLst/>
          </a:prstGeom>
        </p:spPr>
      </p:pic>
      <p:sp>
        <p:nvSpPr>
          <p:cNvPr id="6" name="Title 1">
            <a:extLst>
              <a:ext uri="{FF2B5EF4-FFF2-40B4-BE49-F238E27FC236}">
                <a16:creationId xmlns:a16="http://schemas.microsoft.com/office/drawing/2014/main" id="{10040A9D-45CA-F949-AF1E-DADE4306AC37}"/>
              </a:ext>
            </a:extLst>
          </p:cNvPr>
          <p:cNvSpPr txBox="1">
            <a:spLocks/>
          </p:cNvSpPr>
          <p:nvPr userDrawn="1"/>
        </p:nvSpPr>
        <p:spPr>
          <a:xfrm>
            <a:off x="1227551" y="1122362"/>
            <a:ext cx="2774515" cy="413543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5000" kern="1200">
                <a:solidFill>
                  <a:srgbClr val="1F2A50"/>
                </a:solidFill>
                <a:latin typeface="Butler" panose="02070803080706020303" pitchFamily="18" charset="77"/>
                <a:ea typeface="+mj-ea"/>
                <a:cs typeface="+mj-cs"/>
              </a:defRPr>
            </a:lvl1pPr>
          </a:lstStyle>
          <a:p>
            <a:pPr algn="ctr"/>
            <a:endParaRPr lang="en-US" sz="30000"/>
          </a:p>
        </p:txBody>
      </p:sp>
      <p:sp>
        <p:nvSpPr>
          <p:cNvPr id="9" name="Text Placeholder 6">
            <a:extLst>
              <a:ext uri="{FF2B5EF4-FFF2-40B4-BE49-F238E27FC236}">
                <a16:creationId xmlns:a16="http://schemas.microsoft.com/office/drawing/2014/main" id="{22A69318-A609-2D42-AF80-209D088EA896}"/>
              </a:ext>
            </a:extLst>
          </p:cNvPr>
          <p:cNvSpPr>
            <a:spLocks noGrp="1"/>
          </p:cNvSpPr>
          <p:nvPr>
            <p:ph type="body" sz="quarter" idx="12" hasCustomPrompt="1"/>
          </p:nvPr>
        </p:nvSpPr>
        <p:spPr>
          <a:xfrm>
            <a:off x="1524000" y="1122361"/>
            <a:ext cx="2434225" cy="4135437"/>
          </a:xfrm>
        </p:spPr>
        <p:txBody>
          <a:bodyPr anchor="ctr"/>
          <a:lstStyle>
            <a:lvl1pPr marL="0" indent="0" algn="r">
              <a:lnSpc>
                <a:spcPts val="43205"/>
              </a:lnSpc>
              <a:buFont typeface="Arial" panose="020B0604020202020204" pitchFamily="34" charset="0"/>
              <a:buNone/>
              <a:defRPr sz="25000">
                <a:solidFill>
                  <a:schemeClr val="bg1"/>
                </a:solidFill>
                <a:latin typeface="Butler" panose="02070803080706020303" pitchFamily="18" charset="77"/>
              </a:defRPr>
            </a:lvl1pPr>
          </a:lstStyle>
          <a:p>
            <a:pPr lvl="0"/>
            <a:r>
              <a:rPr lang="en-GB"/>
              <a:t>#</a:t>
            </a:r>
          </a:p>
        </p:txBody>
      </p:sp>
    </p:spTree>
    <p:extLst>
      <p:ext uri="{BB962C8B-B14F-4D97-AF65-F5344CB8AC3E}">
        <p14:creationId xmlns:p14="http://schemas.microsoft.com/office/powerpoint/2010/main" val="47203855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rgbClr val="EF798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262D84-7BA1-E043-8D28-D5AAF8DB07DB}"/>
              </a:ext>
            </a:extLst>
          </p:cNvPr>
          <p:cNvSpPr>
            <a:spLocks noGrp="1"/>
          </p:cNvSpPr>
          <p:nvPr>
            <p:ph type="ctrTitle"/>
          </p:nvPr>
        </p:nvSpPr>
        <p:spPr>
          <a:xfrm>
            <a:off x="4127326" y="1122363"/>
            <a:ext cx="6540674" cy="2387600"/>
          </a:xfrm>
        </p:spPr>
        <p:txBody>
          <a:bodyPr anchor="b">
            <a:normAutofit/>
          </a:bodyPr>
          <a:lstStyle>
            <a:lvl1pPr algn="l">
              <a:defRPr sz="5000">
                <a:solidFill>
                  <a:srgbClr val="1F2A50"/>
                </a:solidFill>
                <a:latin typeface="Butler" panose="02070803080706020303" pitchFamily="18" charset="77"/>
              </a:defRPr>
            </a:lvl1pPr>
          </a:lstStyle>
          <a:p>
            <a:r>
              <a:rPr lang="en-US"/>
              <a:t>Click to edit Master title style</a:t>
            </a:r>
          </a:p>
        </p:txBody>
      </p:sp>
      <p:sp>
        <p:nvSpPr>
          <p:cNvPr id="3" name="Subtitle 2">
            <a:extLst>
              <a:ext uri="{FF2B5EF4-FFF2-40B4-BE49-F238E27FC236}">
                <a16:creationId xmlns:a16="http://schemas.microsoft.com/office/drawing/2014/main" id="{F06D79A9-338A-1A4A-9461-8D95459B4687}"/>
              </a:ext>
            </a:extLst>
          </p:cNvPr>
          <p:cNvSpPr>
            <a:spLocks noGrp="1"/>
          </p:cNvSpPr>
          <p:nvPr>
            <p:ph type="subTitle" idx="1"/>
          </p:nvPr>
        </p:nvSpPr>
        <p:spPr>
          <a:xfrm>
            <a:off x="4127324" y="3602038"/>
            <a:ext cx="6540675" cy="1655762"/>
          </a:xfrm>
        </p:spPr>
        <p:txBody>
          <a:bodyPr/>
          <a:lstStyle>
            <a:lvl1pPr marL="0" indent="0" algn="l">
              <a:buNone/>
              <a:defRPr sz="2400">
                <a:solidFill>
                  <a:srgbClr val="1F2A50"/>
                </a:solidFill>
                <a:latin typeface="Lato" panose="020F0502020204030203"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8" name="Picture 7">
            <a:extLst>
              <a:ext uri="{FF2B5EF4-FFF2-40B4-BE49-F238E27FC236}">
                <a16:creationId xmlns:a16="http://schemas.microsoft.com/office/drawing/2014/main" id="{5D92EB30-E8A3-1045-96A5-D510CB858FAD}"/>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9073019" y="3739018"/>
            <a:ext cx="3118981" cy="3118981"/>
          </a:xfrm>
          <a:prstGeom prst="rect">
            <a:avLst/>
          </a:prstGeom>
        </p:spPr>
      </p:pic>
      <p:sp>
        <p:nvSpPr>
          <p:cNvPr id="10" name="Text Placeholder 6">
            <a:extLst>
              <a:ext uri="{FF2B5EF4-FFF2-40B4-BE49-F238E27FC236}">
                <a16:creationId xmlns:a16="http://schemas.microsoft.com/office/drawing/2014/main" id="{9DB91635-1F6B-3641-B0FC-642359E32D8E}"/>
              </a:ext>
            </a:extLst>
          </p:cNvPr>
          <p:cNvSpPr>
            <a:spLocks noGrp="1"/>
          </p:cNvSpPr>
          <p:nvPr>
            <p:ph type="body" sz="quarter" idx="12" hasCustomPrompt="1"/>
          </p:nvPr>
        </p:nvSpPr>
        <p:spPr>
          <a:xfrm>
            <a:off x="1524000" y="1122361"/>
            <a:ext cx="2434225" cy="4135437"/>
          </a:xfrm>
        </p:spPr>
        <p:txBody>
          <a:bodyPr anchor="ctr"/>
          <a:lstStyle>
            <a:lvl1pPr marL="0" indent="0" algn="r">
              <a:lnSpc>
                <a:spcPts val="43205"/>
              </a:lnSpc>
              <a:buFont typeface="Arial" panose="020B0604020202020204" pitchFamily="34" charset="0"/>
              <a:buNone/>
              <a:defRPr sz="25000">
                <a:solidFill>
                  <a:schemeClr val="bg1"/>
                </a:solidFill>
                <a:latin typeface="Butler" panose="02070803080706020303" pitchFamily="18" charset="77"/>
              </a:defRPr>
            </a:lvl1pPr>
          </a:lstStyle>
          <a:p>
            <a:pPr lvl="0"/>
            <a:r>
              <a:rPr lang="en-GB"/>
              <a:t>#</a:t>
            </a:r>
          </a:p>
        </p:txBody>
      </p:sp>
    </p:spTree>
    <p:extLst>
      <p:ext uri="{BB962C8B-B14F-4D97-AF65-F5344CB8AC3E}">
        <p14:creationId xmlns:p14="http://schemas.microsoft.com/office/powerpoint/2010/main" val="30045328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 Column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7C7BEE-0A33-424C-8902-15CA775BF4A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00FF2FD-CA5B-0648-A6AC-A6C746374A19}"/>
              </a:ext>
            </a:extLst>
          </p:cNvPr>
          <p:cNvSpPr>
            <a:spLocks noGrp="1"/>
          </p:cNvSpPr>
          <p:nvPr>
            <p:ph sz="half" idx="1"/>
          </p:nvPr>
        </p:nvSpPr>
        <p:spPr>
          <a:xfrm>
            <a:off x="838200" y="2203221"/>
            <a:ext cx="10515600" cy="3596147"/>
          </a:xfrm>
        </p:spPr>
        <p:txBody>
          <a:bodyPr/>
          <a:lstStyle>
            <a:lvl1pPr marL="228600" indent="-228600">
              <a:lnSpc>
                <a:spcPct val="150000"/>
              </a:lnSpc>
              <a:buFontTx/>
              <a:buBlip>
                <a:blip r:embed="rId2"/>
              </a:buBlip>
              <a:defRPr/>
            </a:lvl1pPr>
            <a:lvl2pPr marL="685800" indent="-228600">
              <a:lnSpc>
                <a:spcPct val="150000"/>
              </a:lnSpc>
              <a:buFontTx/>
              <a:buBlip>
                <a:blip r:embed="rId2"/>
              </a:buBlip>
              <a:defRPr/>
            </a:lvl2pPr>
            <a:lvl3pPr marL="1143000" indent="-228600">
              <a:lnSpc>
                <a:spcPct val="150000"/>
              </a:lnSpc>
              <a:buFontTx/>
              <a:buBlip>
                <a:blip r:embed="rId2"/>
              </a:buBlip>
              <a:defRPr/>
            </a:lvl3pPr>
            <a:lvl4pPr marL="1600200" indent="-228600">
              <a:lnSpc>
                <a:spcPct val="150000"/>
              </a:lnSpc>
              <a:buFontTx/>
              <a:buBlip>
                <a:blip r:embed="rId2"/>
              </a:buBlip>
              <a:defRPr/>
            </a:lvl4pPr>
            <a:lvl5pPr marL="2057400" indent="-228600">
              <a:lnSpc>
                <a:spcPct val="150000"/>
              </a:lnSpc>
              <a:buFontTx/>
              <a:buBlip>
                <a:blip r:embed="rId2"/>
              </a:buBlip>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0166648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Bullet lis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7C7BEE-0A33-424C-8902-15CA775BF4A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00FF2FD-CA5B-0648-A6AC-A6C746374A19}"/>
              </a:ext>
            </a:extLst>
          </p:cNvPr>
          <p:cNvSpPr>
            <a:spLocks noGrp="1"/>
          </p:cNvSpPr>
          <p:nvPr>
            <p:ph sz="half" idx="1"/>
          </p:nvPr>
        </p:nvSpPr>
        <p:spPr>
          <a:xfrm>
            <a:off x="838200" y="2203221"/>
            <a:ext cx="5181600" cy="3596147"/>
          </a:xfrm>
        </p:spPr>
        <p:txBody>
          <a:bodyPr/>
          <a:lstStyle>
            <a:lvl1pPr marL="228600" indent="-228600">
              <a:lnSpc>
                <a:spcPct val="150000"/>
              </a:lnSpc>
              <a:buFontTx/>
              <a:buBlip>
                <a:blip r:embed="rId2"/>
              </a:buBlip>
              <a:defRPr/>
            </a:lvl1pPr>
            <a:lvl2pPr marL="685800" indent="-228600">
              <a:lnSpc>
                <a:spcPct val="150000"/>
              </a:lnSpc>
              <a:buFontTx/>
              <a:buBlip>
                <a:blip r:embed="rId2"/>
              </a:buBlip>
              <a:defRPr/>
            </a:lvl2pPr>
            <a:lvl3pPr marL="1143000" indent="-228600">
              <a:lnSpc>
                <a:spcPct val="150000"/>
              </a:lnSpc>
              <a:buFontTx/>
              <a:buBlip>
                <a:blip r:embed="rId2"/>
              </a:buBlip>
              <a:defRPr/>
            </a:lvl3pPr>
            <a:lvl4pPr marL="1600200" indent="-228600">
              <a:lnSpc>
                <a:spcPct val="150000"/>
              </a:lnSpc>
              <a:buFontTx/>
              <a:buBlip>
                <a:blip r:embed="rId2"/>
              </a:buBlip>
              <a:defRPr/>
            </a:lvl4pPr>
            <a:lvl5pPr marL="2057400" indent="-228600">
              <a:lnSpc>
                <a:spcPct val="150000"/>
              </a:lnSpc>
              <a:buFontTx/>
              <a:buBlip>
                <a:blip r:embed="rId2"/>
              </a:buBlip>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2FC3F85-C27A-8147-A189-524EEF0AF166}"/>
              </a:ext>
            </a:extLst>
          </p:cNvPr>
          <p:cNvSpPr>
            <a:spLocks noGrp="1"/>
          </p:cNvSpPr>
          <p:nvPr>
            <p:ph sz="half" idx="2"/>
          </p:nvPr>
        </p:nvSpPr>
        <p:spPr>
          <a:xfrm>
            <a:off x="6172200" y="2203221"/>
            <a:ext cx="5181600" cy="3596147"/>
          </a:xfrm>
        </p:spPr>
        <p:txBody>
          <a:bodyPr/>
          <a:lstStyle>
            <a:lvl1pPr marL="228600" indent="-228600">
              <a:lnSpc>
                <a:spcPct val="150000"/>
              </a:lnSpc>
              <a:buFontTx/>
              <a:buBlip>
                <a:blip r:embed="rId2"/>
              </a:buBlip>
              <a:defRPr/>
            </a:lvl1pPr>
            <a:lvl2pPr marL="685800" indent="-228600">
              <a:lnSpc>
                <a:spcPct val="150000"/>
              </a:lnSpc>
              <a:buFontTx/>
              <a:buBlip>
                <a:blip r:embed="rId2"/>
              </a:buBlip>
              <a:defRPr/>
            </a:lvl2pPr>
            <a:lvl3pPr marL="1143000" indent="-228600">
              <a:lnSpc>
                <a:spcPct val="150000"/>
              </a:lnSpc>
              <a:buFontTx/>
              <a:buBlip>
                <a:blip r:embed="rId2"/>
              </a:buBlip>
              <a:defRPr/>
            </a:lvl3pPr>
            <a:lvl4pPr marL="1600200" indent="-228600">
              <a:lnSpc>
                <a:spcPct val="150000"/>
              </a:lnSpc>
              <a:buFontTx/>
              <a:buBlip>
                <a:blip r:embed="rId2"/>
              </a:buBlip>
              <a:defRPr/>
            </a:lvl4pPr>
            <a:lvl5pPr marL="2057400" indent="-228600">
              <a:lnSpc>
                <a:spcPct val="150000"/>
              </a:lnSpc>
              <a:buFontTx/>
              <a:buBlip>
                <a:blip r:embed="rId2"/>
              </a:buBlip>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861527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F76F993-4CD7-E948-841C-3B6A36B3EEC2}"/>
              </a:ext>
            </a:extLst>
          </p:cNvPr>
          <p:cNvPicPr>
            <a:picLocks noChangeAspect="1"/>
          </p:cNvPicPr>
          <p:nvPr userDrawn="1"/>
        </p:nvPicPr>
        <p:blipFill>
          <a:blip r:embed="rId2"/>
          <a:srcRect/>
          <a:stretch/>
        </p:blipFill>
        <p:spPr>
          <a:xfrm>
            <a:off x="1241901" y="0"/>
            <a:ext cx="9708197" cy="6857999"/>
          </a:xfrm>
          <a:prstGeom prst="rect">
            <a:avLst/>
          </a:prstGeom>
        </p:spPr>
      </p:pic>
      <p:sp>
        <p:nvSpPr>
          <p:cNvPr id="3" name="Rectangle 2">
            <a:extLst>
              <a:ext uri="{FF2B5EF4-FFF2-40B4-BE49-F238E27FC236}">
                <a16:creationId xmlns:a16="http://schemas.microsoft.com/office/drawing/2014/main" id="{19D3BB50-DFE4-E348-93F9-5D59CDB8AA04}"/>
              </a:ext>
            </a:extLst>
          </p:cNvPr>
          <p:cNvSpPr/>
          <p:nvPr userDrawn="1"/>
        </p:nvSpPr>
        <p:spPr>
          <a:xfrm>
            <a:off x="11046178" y="5864578"/>
            <a:ext cx="891822" cy="863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9825754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Two bullet with title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B15B8F-B679-1F4D-A100-51D77C65486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06CF848-100E-654A-AB30-FF43AF03DF8A}"/>
              </a:ext>
            </a:extLst>
          </p:cNvPr>
          <p:cNvSpPr>
            <a:spLocks noGrp="1"/>
          </p:cNvSpPr>
          <p:nvPr>
            <p:ph type="body" idx="1"/>
          </p:nvPr>
        </p:nvSpPr>
        <p:spPr>
          <a:xfrm>
            <a:off x="839788" y="2248887"/>
            <a:ext cx="5157787" cy="46507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B5CC0B6-8F25-C440-8357-451E861C13FB}"/>
              </a:ext>
            </a:extLst>
          </p:cNvPr>
          <p:cNvSpPr>
            <a:spLocks noGrp="1"/>
          </p:cNvSpPr>
          <p:nvPr>
            <p:ph sz="half" idx="2"/>
          </p:nvPr>
        </p:nvSpPr>
        <p:spPr>
          <a:xfrm>
            <a:off x="839788" y="2963227"/>
            <a:ext cx="5157787" cy="2768285"/>
          </a:xfrm>
        </p:spPr>
        <p:txBody>
          <a:bodyPr/>
          <a:lstStyle>
            <a:lvl1pPr marL="228600" indent="-228600">
              <a:buFontTx/>
              <a:buBlip>
                <a:blip r:embed="rId2"/>
              </a:buBlip>
              <a:defRPr/>
            </a:lvl1pPr>
            <a:lvl2pPr marL="685800" indent="-228600">
              <a:buFontTx/>
              <a:buBlip>
                <a:blip r:embed="rId2"/>
              </a:buBlip>
              <a:defRPr/>
            </a:lvl2pPr>
            <a:lvl3pPr marL="1143000" indent="-228600">
              <a:buFontTx/>
              <a:buBlip>
                <a:blip r:embed="rId2"/>
              </a:buBlip>
              <a:defRPr/>
            </a:lvl3pPr>
            <a:lvl4pPr marL="1600200" indent="-228600">
              <a:buFontTx/>
              <a:buBlip>
                <a:blip r:embed="rId2"/>
              </a:buBlip>
              <a:defRPr/>
            </a:lvl4pPr>
            <a:lvl5pPr marL="2057400" indent="-228600">
              <a:buFontTx/>
              <a:buBlip>
                <a:blip r:embed="rId2"/>
              </a:buBlip>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BB4CF25-D6C2-0942-AD4B-70BE198B28B7}"/>
              </a:ext>
            </a:extLst>
          </p:cNvPr>
          <p:cNvSpPr>
            <a:spLocks noGrp="1"/>
          </p:cNvSpPr>
          <p:nvPr>
            <p:ph type="body" sz="quarter" idx="3"/>
          </p:nvPr>
        </p:nvSpPr>
        <p:spPr>
          <a:xfrm>
            <a:off x="6172200" y="2248887"/>
            <a:ext cx="5183188" cy="46507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FB194D2-01C5-DD4A-8CC7-52081B96F1B8}"/>
              </a:ext>
            </a:extLst>
          </p:cNvPr>
          <p:cNvSpPr>
            <a:spLocks noGrp="1"/>
          </p:cNvSpPr>
          <p:nvPr>
            <p:ph sz="quarter" idx="4"/>
          </p:nvPr>
        </p:nvSpPr>
        <p:spPr>
          <a:xfrm>
            <a:off x="6172200" y="2963227"/>
            <a:ext cx="5183188" cy="2768285"/>
          </a:xfrm>
        </p:spPr>
        <p:txBody>
          <a:bodyPr/>
          <a:lstStyle>
            <a:lvl1pPr marL="228600" indent="-228600">
              <a:buFontTx/>
              <a:buBlip>
                <a:blip r:embed="rId2"/>
              </a:buBlip>
              <a:defRPr/>
            </a:lvl1pPr>
            <a:lvl2pPr marL="685800" indent="-228600">
              <a:buFontTx/>
              <a:buBlip>
                <a:blip r:embed="rId2"/>
              </a:buBlip>
              <a:defRPr/>
            </a:lvl2pPr>
            <a:lvl3pPr marL="1143000" indent="-228600">
              <a:buFontTx/>
              <a:buBlip>
                <a:blip r:embed="rId2"/>
              </a:buBlip>
              <a:defRPr/>
            </a:lvl3pPr>
            <a:lvl4pPr marL="1600200" indent="-228600">
              <a:buFontTx/>
              <a:buBlip>
                <a:blip r:embed="rId2"/>
              </a:buBlip>
              <a:defRPr/>
            </a:lvl4pPr>
            <a:lvl5pPr marL="2057400" indent="-228600">
              <a:buFontTx/>
              <a:buBlip>
                <a:blip r:embed="rId2"/>
              </a:buBlip>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4409384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A9E6A3-D2AD-6E4B-932C-69B9250EFEA1}"/>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25804731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35" name="Picture Placeholder 34">
            <a:extLst>
              <a:ext uri="{FF2B5EF4-FFF2-40B4-BE49-F238E27FC236}">
                <a16:creationId xmlns:a16="http://schemas.microsoft.com/office/drawing/2014/main" id="{6223550C-70B8-6842-AD3E-87CF872D1560}"/>
              </a:ext>
            </a:extLst>
          </p:cNvPr>
          <p:cNvSpPr>
            <a:spLocks noGrp="1"/>
          </p:cNvSpPr>
          <p:nvPr>
            <p:ph type="pic" sz="quarter" idx="30"/>
          </p:nvPr>
        </p:nvSpPr>
        <p:spPr>
          <a:xfrm>
            <a:off x="837526" y="1878013"/>
            <a:ext cx="1742162" cy="1046162"/>
          </a:xfrm>
        </p:spPr>
        <p:txBody>
          <a:bodyPr/>
          <a:lstStyle/>
          <a:p>
            <a:r>
              <a:rPr lang="en-US"/>
              <a:t>Click icon to add picture</a:t>
            </a:r>
          </a:p>
        </p:txBody>
      </p:sp>
      <p:sp>
        <p:nvSpPr>
          <p:cNvPr id="2" name="Title 1">
            <a:extLst>
              <a:ext uri="{FF2B5EF4-FFF2-40B4-BE49-F238E27FC236}">
                <a16:creationId xmlns:a16="http://schemas.microsoft.com/office/drawing/2014/main" id="{66A9E6A3-D2AD-6E4B-932C-69B9250EFEA1}"/>
              </a:ext>
            </a:extLst>
          </p:cNvPr>
          <p:cNvSpPr>
            <a:spLocks noGrp="1"/>
          </p:cNvSpPr>
          <p:nvPr>
            <p:ph type="title"/>
          </p:nvPr>
        </p:nvSpPr>
        <p:spPr/>
        <p:txBody>
          <a:bodyPr/>
          <a:lstStyle/>
          <a:p>
            <a:r>
              <a:rPr lang="en-US"/>
              <a:t>Click to edit Master title style</a:t>
            </a:r>
          </a:p>
        </p:txBody>
      </p:sp>
      <p:cxnSp>
        <p:nvCxnSpPr>
          <p:cNvPr id="4" name="Straight Connector 3">
            <a:extLst>
              <a:ext uri="{FF2B5EF4-FFF2-40B4-BE49-F238E27FC236}">
                <a16:creationId xmlns:a16="http://schemas.microsoft.com/office/drawing/2014/main" id="{3E55FE94-D6E4-7041-9282-95E2C5FF226D}"/>
              </a:ext>
            </a:extLst>
          </p:cNvPr>
          <p:cNvCxnSpPr>
            <a:cxnSpLocks/>
          </p:cNvCxnSpPr>
          <p:nvPr userDrawn="1"/>
        </p:nvCxnSpPr>
        <p:spPr>
          <a:xfrm>
            <a:off x="838200" y="4496844"/>
            <a:ext cx="7897139" cy="0"/>
          </a:xfrm>
          <a:prstGeom prst="line">
            <a:avLst/>
          </a:prstGeom>
          <a:ln w="9525">
            <a:solidFill>
              <a:srgbClr val="1F2A50"/>
            </a:solidFill>
          </a:ln>
        </p:spPr>
        <p:style>
          <a:lnRef idx="1">
            <a:schemeClr val="accent1"/>
          </a:lnRef>
          <a:fillRef idx="0">
            <a:schemeClr val="accent1"/>
          </a:fillRef>
          <a:effectRef idx="0">
            <a:schemeClr val="accent1"/>
          </a:effectRef>
          <a:fontRef idx="minor">
            <a:schemeClr val="tx1"/>
          </a:fontRef>
        </p:style>
      </p:cxnSp>
      <p:sp>
        <p:nvSpPr>
          <p:cNvPr id="6" name="Triangle 5">
            <a:extLst>
              <a:ext uri="{FF2B5EF4-FFF2-40B4-BE49-F238E27FC236}">
                <a16:creationId xmlns:a16="http://schemas.microsoft.com/office/drawing/2014/main" id="{4EF954DC-C149-5E41-B3BA-B623961190F2}"/>
              </a:ext>
            </a:extLst>
          </p:cNvPr>
          <p:cNvSpPr/>
          <p:nvPr userDrawn="1"/>
        </p:nvSpPr>
        <p:spPr>
          <a:xfrm rot="10800000">
            <a:off x="838200" y="4496844"/>
            <a:ext cx="188934" cy="144101"/>
          </a:xfrm>
          <a:prstGeom prst="triangle">
            <a:avLst>
              <a:gd name="adj" fmla="val 48305"/>
            </a:avLst>
          </a:prstGeom>
          <a:solidFill>
            <a:srgbClr val="1F2A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riangle 7">
            <a:extLst>
              <a:ext uri="{FF2B5EF4-FFF2-40B4-BE49-F238E27FC236}">
                <a16:creationId xmlns:a16="http://schemas.microsoft.com/office/drawing/2014/main" id="{FA367CCC-63D8-F840-A8C6-97CFDC0ECEC9}"/>
              </a:ext>
            </a:extLst>
          </p:cNvPr>
          <p:cNvSpPr/>
          <p:nvPr userDrawn="1"/>
        </p:nvSpPr>
        <p:spPr>
          <a:xfrm rot="10800000">
            <a:off x="5977004" y="4496844"/>
            <a:ext cx="188934" cy="144101"/>
          </a:xfrm>
          <a:prstGeom prst="triangle">
            <a:avLst>
              <a:gd name="adj" fmla="val 48305"/>
            </a:avLst>
          </a:prstGeom>
          <a:solidFill>
            <a:srgbClr val="1F2A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riangle 8">
            <a:extLst>
              <a:ext uri="{FF2B5EF4-FFF2-40B4-BE49-F238E27FC236}">
                <a16:creationId xmlns:a16="http://schemas.microsoft.com/office/drawing/2014/main" id="{14C1DF25-808E-6A4B-9968-B686B3D38EFE}"/>
              </a:ext>
            </a:extLst>
          </p:cNvPr>
          <p:cNvSpPr/>
          <p:nvPr userDrawn="1"/>
        </p:nvSpPr>
        <p:spPr>
          <a:xfrm rot="10800000">
            <a:off x="3407602" y="4496844"/>
            <a:ext cx="188934" cy="144101"/>
          </a:xfrm>
          <a:prstGeom prst="triangle">
            <a:avLst>
              <a:gd name="adj" fmla="val 48305"/>
            </a:avLst>
          </a:prstGeom>
          <a:solidFill>
            <a:srgbClr val="1F2A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riangle 9">
            <a:extLst>
              <a:ext uri="{FF2B5EF4-FFF2-40B4-BE49-F238E27FC236}">
                <a16:creationId xmlns:a16="http://schemas.microsoft.com/office/drawing/2014/main" id="{1B0F8DD4-570F-1241-ABEA-01F51E0D085E}"/>
              </a:ext>
            </a:extLst>
          </p:cNvPr>
          <p:cNvSpPr/>
          <p:nvPr userDrawn="1"/>
        </p:nvSpPr>
        <p:spPr>
          <a:xfrm rot="10800000">
            <a:off x="8546405" y="4496844"/>
            <a:ext cx="188934" cy="144101"/>
          </a:xfrm>
          <a:prstGeom prst="triangle">
            <a:avLst>
              <a:gd name="adj" fmla="val 48305"/>
            </a:avLst>
          </a:prstGeom>
          <a:solidFill>
            <a:srgbClr val="1F2A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Vertical Text Placeholder 11">
            <a:extLst>
              <a:ext uri="{FF2B5EF4-FFF2-40B4-BE49-F238E27FC236}">
                <a16:creationId xmlns:a16="http://schemas.microsoft.com/office/drawing/2014/main" id="{CBF19A0A-4B84-4841-BB44-EFBA0D59ADA0}"/>
              </a:ext>
            </a:extLst>
          </p:cNvPr>
          <p:cNvSpPr>
            <a:spLocks noGrp="1"/>
          </p:cNvSpPr>
          <p:nvPr>
            <p:ph type="body" orient="vert" sz="quarter" idx="10" hasCustomPrompt="1"/>
          </p:nvPr>
        </p:nvSpPr>
        <p:spPr>
          <a:xfrm rot="18900000">
            <a:off x="868587" y="4665901"/>
            <a:ext cx="317094" cy="595125"/>
          </a:xfrm>
        </p:spPr>
        <p:txBody>
          <a:bodyPr vert="eaVert">
            <a:normAutofit/>
          </a:bodyPr>
          <a:lstStyle>
            <a:lvl1pPr marL="0" indent="0">
              <a:buNone/>
              <a:defRPr sz="1200"/>
            </a:lvl1pPr>
            <a:lvl2pPr marL="457200" indent="0">
              <a:buNone/>
              <a:defRPr/>
            </a:lvl2pPr>
            <a:lvl3pPr marL="914400" indent="0">
              <a:buNone/>
              <a:defRPr/>
            </a:lvl3pPr>
            <a:lvl4pPr marL="1371600" indent="0">
              <a:buNone/>
              <a:defRPr/>
            </a:lvl4pPr>
            <a:lvl5pPr marL="1828800" indent="0">
              <a:buNone/>
              <a:defRPr/>
            </a:lvl5pPr>
          </a:lstStyle>
          <a:p>
            <a:pPr lvl="0"/>
            <a:r>
              <a:rPr lang="en-US" err="1"/>
              <a:t>jaartal</a:t>
            </a:r>
            <a:endParaRPr lang="en-US"/>
          </a:p>
        </p:txBody>
      </p:sp>
      <p:sp>
        <p:nvSpPr>
          <p:cNvPr id="13" name="Vertical Text Placeholder 11">
            <a:extLst>
              <a:ext uri="{FF2B5EF4-FFF2-40B4-BE49-F238E27FC236}">
                <a16:creationId xmlns:a16="http://schemas.microsoft.com/office/drawing/2014/main" id="{F18C1A7D-9BFC-BC42-B8B5-9B72109AC948}"/>
              </a:ext>
            </a:extLst>
          </p:cNvPr>
          <p:cNvSpPr>
            <a:spLocks noGrp="1"/>
          </p:cNvSpPr>
          <p:nvPr>
            <p:ph type="body" orient="vert" sz="quarter" idx="11" hasCustomPrompt="1"/>
          </p:nvPr>
        </p:nvSpPr>
        <p:spPr>
          <a:xfrm rot="18900000">
            <a:off x="3439554" y="4665901"/>
            <a:ext cx="317094" cy="595125"/>
          </a:xfrm>
        </p:spPr>
        <p:txBody>
          <a:bodyPr vert="eaVert">
            <a:normAutofit/>
          </a:bodyPr>
          <a:lstStyle>
            <a:lvl1pPr marL="0" indent="0">
              <a:buNone/>
              <a:defRPr sz="1200"/>
            </a:lvl1pPr>
            <a:lvl2pPr marL="457200" indent="0">
              <a:buNone/>
              <a:defRPr/>
            </a:lvl2pPr>
            <a:lvl3pPr marL="914400" indent="0">
              <a:buNone/>
              <a:defRPr/>
            </a:lvl3pPr>
            <a:lvl4pPr marL="1371600" indent="0">
              <a:buNone/>
              <a:defRPr/>
            </a:lvl4pPr>
            <a:lvl5pPr marL="1828800" indent="0">
              <a:buNone/>
              <a:defRPr/>
            </a:lvl5pPr>
          </a:lstStyle>
          <a:p>
            <a:pPr lvl="0"/>
            <a:r>
              <a:rPr lang="en-US" err="1"/>
              <a:t>jaartal</a:t>
            </a:r>
            <a:endParaRPr lang="en-US"/>
          </a:p>
        </p:txBody>
      </p:sp>
      <p:sp>
        <p:nvSpPr>
          <p:cNvPr id="15" name="Vertical Text Placeholder 11">
            <a:extLst>
              <a:ext uri="{FF2B5EF4-FFF2-40B4-BE49-F238E27FC236}">
                <a16:creationId xmlns:a16="http://schemas.microsoft.com/office/drawing/2014/main" id="{4EEDF3FA-B5BF-884E-9504-4739685AEEDE}"/>
              </a:ext>
            </a:extLst>
          </p:cNvPr>
          <p:cNvSpPr>
            <a:spLocks noGrp="1"/>
          </p:cNvSpPr>
          <p:nvPr>
            <p:ph type="body" orient="vert" sz="quarter" idx="12" hasCustomPrompt="1"/>
          </p:nvPr>
        </p:nvSpPr>
        <p:spPr>
          <a:xfrm rot="18900000">
            <a:off x="6010521" y="4665902"/>
            <a:ext cx="317094" cy="595125"/>
          </a:xfrm>
        </p:spPr>
        <p:txBody>
          <a:bodyPr vert="eaVert">
            <a:normAutofit/>
          </a:bodyPr>
          <a:lstStyle>
            <a:lvl1pPr marL="0" indent="0">
              <a:buNone/>
              <a:defRPr sz="1200"/>
            </a:lvl1pPr>
            <a:lvl2pPr marL="457200" indent="0">
              <a:buNone/>
              <a:defRPr/>
            </a:lvl2pPr>
            <a:lvl3pPr marL="914400" indent="0">
              <a:buNone/>
              <a:defRPr/>
            </a:lvl3pPr>
            <a:lvl4pPr marL="1371600" indent="0">
              <a:buNone/>
              <a:defRPr/>
            </a:lvl4pPr>
            <a:lvl5pPr marL="1828800" indent="0">
              <a:buNone/>
              <a:defRPr/>
            </a:lvl5pPr>
          </a:lstStyle>
          <a:p>
            <a:pPr lvl="0"/>
            <a:r>
              <a:rPr lang="en-US" err="1"/>
              <a:t>jaartal</a:t>
            </a:r>
            <a:endParaRPr lang="en-US"/>
          </a:p>
        </p:txBody>
      </p:sp>
      <p:sp>
        <p:nvSpPr>
          <p:cNvPr id="16" name="Vertical Text Placeholder 11">
            <a:extLst>
              <a:ext uri="{FF2B5EF4-FFF2-40B4-BE49-F238E27FC236}">
                <a16:creationId xmlns:a16="http://schemas.microsoft.com/office/drawing/2014/main" id="{BD019F8B-9487-E140-91F8-78FBED56C17F}"/>
              </a:ext>
            </a:extLst>
          </p:cNvPr>
          <p:cNvSpPr>
            <a:spLocks noGrp="1"/>
          </p:cNvSpPr>
          <p:nvPr>
            <p:ph type="body" orient="vert" sz="quarter" idx="13" hasCustomPrompt="1"/>
          </p:nvPr>
        </p:nvSpPr>
        <p:spPr>
          <a:xfrm rot="18900000">
            <a:off x="8581488" y="4665903"/>
            <a:ext cx="317094" cy="595125"/>
          </a:xfrm>
        </p:spPr>
        <p:txBody>
          <a:bodyPr vert="eaVert">
            <a:normAutofit/>
          </a:bodyPr>
          <a:lstStyle>
            <a:lvl1pPr marL="0" indent="0">
              <a:buNone/>
              <a:defRPr sz="1200"/>
            </a:lvl1pPr>
            <a:lvl2pPr marL="457200" indent="0">
              <a:buNone/>
              <a:defRPr/>
            </a:lvl2pPr>
            <a:lvl3pPr marL="914400" indent="0">
              <a:buNone/>
              <a:defRPr/>
            </a:lvl3pPr>
            <a:lvl4pPr marL="1371600" indent="0">
              <a:buNone/>
              <a:defRPr/>
            </a:lvl4pPr>
            <a:lvl5pPr marL="1828800" indent="0">
              <a:buNone/>
              <a:defRPr/>
            </a:lvl5pPr>
          </a:lstStyle>
          <a:p>
            <a:pPr lvl="0"/>
            <a:r>
              <a:rPr lang="en-US" err="1"/>
              <a:t>jaartal</a:t>
            </a:r>
            <a:endParaRPr lang="en-US"/>
          </a:p>
        </p:txBody>
      </p:sp>
      <p:sp>
        <p:nvSpPr>
          <p:cNvPr id="19" name="Text Placeholder 18">
            <a:extLst>
              <a:ext uri="{FF2B5EF4-FFF2-40B4-BE49-F238E27FC236}">
                <a16:creationId xmlns:a16="http://schemas.microsoft.com/office/drawing/2014/main" id="{F1768538-FE92-104E-B8FC-D95D9021F2D6}"/>
              </a:ext>
            </a:extLst>
          </p:cNvPr>
          <p:cNvSpPr>
            <a:spLocks noGrp="1"/>
          </p:cNvSpPr>
          <p:nvPr>
            <p:ph type="body" sz="quarter" idx="15" hasCustomPrompt="1"/>
          </p:nvPr>
        </p:nvSpPr>
        <p:spPr>
          <a:xfrm>
            <a:off x="838200" y="3344102"/>
            <a:ext cx="1742162" cy="965200"/>
          </a:xfrm>
        </p:spPr>
        <p:txBody>
          <a:bodyPr>
            <a:normAutofit/>
          </a:bodyPr>
          <a:lstStyle>
            <a:lvl1pPr marL="0" indent="0">
              <a:buNone/>
              <a:defRPr sz="1050"/>
            </a:lvl1pPr>
          </a:lstStyle>
          <a:p>
            <a:pPr lvl="0"/>
            <a:r>
              <a:rPr lang="en-GB" err="1"/>
              <a:t>Beschrijving</a:t>
            </a:r>
            <a:endParaRPr lang="en-US"/>
          </a:p>
        </p:txBody>
      </p:sp>
      <p:sp>
        <p:nvSpPr>
          <p:cNvPr id="20" name="Text Placeholder 18">
            <a:extLst>
              <a:ext uri="{FF2B5EF4-FFF2-40B4-BE49-F238E27FC236}">
                <a16:creationId xmlns:a16="http://schemas.microsoft.com/office/drawing/2014/main" id="{E6C3EE33-A4A7-1B4D-844C-3D06615A43BA}"/>
              </a:ext>
            </a:extLst>
          </p:cNvPr>
          <p:cNvSpPr>
            <a:spLocks noGrp="1"/>
          </p:cNvSpPr>
          <p:nvPr>
            <p:ph type="body" sz="quarter" idx="16" hasCustomPrompt="1"/>
          </p:nvPr>
        </p:nvSpPr>
        <p:spPr>
          <a:xfrm>
            <a:off x="3407602" y="3344102"/>
            <a:ext cx="1742162" cy="965200"/>
          </a:xfrm>
        </p:spPr>
        <p:txBody>
          <a:bodyPr>
            <a:normAutofit/>
          </a:bodyPr>
          <a:lstStyle>
            <a:lvl1pPr marL="0" indent="0">
              <a:buNone/>
              <a:defRPr sz="1050"/>
            </a:lvl1pPr>
          </a:lstStyle>
          <a:p>
            <a:pPr lvl="0"/>
            <a:r>
              <a:rPr lang="en-GB" err="1"/>
              <a:t>Beschrijving</a:t>
            </a:r>
            <a:endParaRPr lang="en-US"/>
          </a:p>
        </p:txBody>
      </p:sp>
      <p:sp>
        <p:nvSpPr>
          <p:cNvPr id="21" name="Text Placeholder 18">
            <a:extLst>
              <a:ext uri="{FF2B5EF4-FFF2-40B4-BE49-F238E27FC236}">
                <a16:creationId xmlns:a16="http://schemas.microsoft.com/office/drawing/2014/main" id="{5BF8EDD1-953D-7646-B6D9-DFC88E26F637}"/>
              </a:ext>
            </a:extLst>
          </p:cNvPr>
          <p:cNvSpPr>
            <a:spLocks noGrp="1"/>
          </p:cNvSpPr>
          <p:nvPr>
            <p:ph type="body" sz="quarter" idx="17" hasCustomPrompt="1"/>
          </p:nvPr>
        </p:nvSpPr>
        <p:spPr>
          <a:xfrm>
            <a:off x="5977004" y="3344102"/>
            <a:ext cx="1742162" cy="965200"/>
          </a:xfrm>
        </p:spPr>
        <p:txBody>
          <a:bodyPr>
            <a:normAutofit/>
          </a:bodyPr>
          <a:lstStyle>
            <a:lvl1pPr marL="0" indent="0">
              <a:buNone/>
              <a:defRPr sz="1050"/>
            </a:lvl1pPr>
          </a:lstStyle>
          <a:p>
            <a:pPr lvl="0"/>
            <a:r>
              <a:rPr lang="en-GB" err="1"/>
              <a:t>Beschrijving</a:t>
            </a:r>
            <a:endParaRPr lang="en-US"/>
          </a:p>
        </p:txBody>
      </p:sp>
      <p:sp>
        <p:nvSpPr>
          <p:cNvPr id="22" name="Text Placeholder 18">
            <a:extLst>
              <a:ext uri="{FF2B5EF4-FFF2-40B4-BE49-F238E27FC236}">
                <a16:creationId xmlns:a16="http://schemas.microsoft.com/office/drawing/2014/main" id="{D58F7620-2B43-1246-8AFC-389582326604}"/>
              </a:ext>
            </a:extLst>
          </p:cNvPr>
          <p:cNvSpPr>
            <a:spLocks noGrp="1"/>
          </p:cNvSpPr>
          <p:nvPr>
            <p:ph type="body" sz="quarter" idx="18" hasCustomPrompt="1"/>
          </p:nvPr>
        </p:nvSpPr>
        <p:spPr>
          <a:xfrm>
            <a:off x="8546405" y="3344102"/>
            <a:ext cx="1742162" cy="965200"/>
          </a:xfrm>
        </p:spPr>
        <p:txBody>
          <a:bodyPr>
            <a:normAutofit/>
          </a:bodyPr>
          <a:lstStyle>
            <a:lvl1pPr marL="0" indent="0">
              <a:buNone/>
              <a:defRPr sz="1050"/>
            </a:lvl1pPr>
          </a:lstStyle>
          <a:p>
            <a:pPr lvl="0"/>
            <a:r>
              <a:rPr lang="en-GB" err="1"/>
              <a:t>Beschrijving</a:t>
            </a:r>
            <a:endParaRPr lang="en-US"/>
          </a:p>
        </p:txBody>
      </p:sp>
      <p:sp>
        <p:nvSpPr>
          <p:cNvPr id="24" name="Text Placeholder 18">
            <a:extLst>
              <a:ext uri="{FF2B5EF4-FFF2-40B4-BE49-F238E27FC236}">
                <a16:creationId xmlns:a16="http://schemas.microsoft.com/office/drawing/2014/main" id="{CD980675-1817-014C-930D-60785E3314F1}"/>
              </a:ext>
            </a:extLst>
          </p:cNvPr>
          <p:cNvSpPr>
            <a:spLocks noGrp="1"/>
          </p:cNvSpPr>
          <p:nvPr>
            <p:ph type="body" sz="quarter" idx="20" hasCustomPrompt="1"/>
          </p:nvPr>
        </p:nvSpPr>
        <p:spPr>
          <a:xfrm>
            <a:off x="838200" y="2980847"/>
            <a:ext cx="1742162" cy="307236"/>
          </a:xfrm>
        </p:spPr>
        <p:txBody>
          <a:bodyPr>
            <a:normAutofit/>
          </a:bodyPr>
          <a:lstStyle>
            <a:lvl1pPr marL="0" indent="0">
              <a:buNone/>
              <a:defRPr sz="1200" b="1"/>
            </a:lvl1pPr>
          </a:lstStyle>
          <a:p>
            <a:pPr lvl="0"/>
            <a:r>
              <a:rPr lang="en-GB" err="1"/>
              <a:t>Titel</a:t>
            </a:r>
            <a:endParaRPr lang="en-US"/>
          </a:p>
        </p:txBody>
      </p:sp>
      <p:sp>
        <p:nvSpPr>
          <p:cNvPr id="25" name="Text Placeholder 18">
            <a:extLst>
              <a:ext uri="{FF2B5EF4-FFF2-40B4-BE49-F238E27FC236}">
                <a16:creationId xmlns:a16="http://schemas.microsoft.com/office/drawing/2014/main" id="{BBE26D8E-96BB-3C4C-934E-65EA80E79500}"/>
              </a:ext>
            </a:extLst>
          </p:cNvPr>
          <p:cNvSpPr>
            <a:spLocks noGrp="1"/>
          </p:cNvSpPr>
          <p:nvPr>
            <p:ph type="body" sz="quarter" idx="21" hasCustomPrompt="1"/>
          </p:nvPr>
        </p:nvSpPr>
        <p:spPr>
          <a:xfrm>
            <a:off x="3407602" y="2980847"/>
            <a:ext cx="1742162" cy="307236"/>
          </a:xfrm>
        </p:spPr>
        <p:txBody>
          <a:bodyPr>
            <a:normAutofit/>
          </a:bodyPr>
          <a:lstStyle>
            <a:lvl1pPr marL="0" indent="0">
              <a:buNone/>
              <a:defRPr sz="1200" b="1"/>
            </a:lvl1pPr>
          </a:lstStyle>
          <a:p>
            <a:pPr lvl="0"/>
            <a:r>
              <a:rPr lang="en-GB" err="1"/>
              <a:t>Titel</a:t>
            </a:r>
            <a:endParaRPr lang="en-US"/>
          </a:p>
        </p:txBody>
      </p:sp>
      <p:sp>
        <p:nvSpPr>
          <p:cNvPr id="26" name="Text Placeholder 18">
            <a:extLst>
              <a:ext uri="{FF2B5EF4-FFF2-40B4-BE49-F238E27FC236}">
                <a16:creationId xmlns:a16="http://schemas.microsoft.com/office/drawing/2014/main" id="{E6AFDEF7-F35B-D341-8A7B-483659E93907}"/>
              </a:ext>
            </a:extLst>
          </p:cNvPr>
          <p:cNvSpPr>
            <a:spLocks noGrp="1"/>
          </p:cNvSpPr>
          <p:nvPr>
            <p:ph type="body" sz="quarter" idx="22" hasCustomPrompt="1"/>
          </p:nvPr>
        </p:nvSpPr>
        <p:spPr>
          <a:xfrm>
            <a:off x="5977004" y="2980847"/>
            <a:ext cx="1742162" cy="307236"/>
          </a:xfrm>
        </p:spPr>
        <p:txBody>
          <a:bodyPr>
            <a:normAutofit/>
          </a:bodyPr>
          <a:lstStyle>
            <a:lvl1pPr marL="0" indent="0">
              <a:buNone/>
              <a:defRPr sz="1200" b="1"/>
            </a:lvl1pPr>
          </a:lstStyle>
          <a:p>
            <a:pPr lvl="0"/>
            <a:r>
              <a:rPr lang="en-GB" err="1"/>
              <a:t>Titel</a:t>
            </a:r>
            <a:endParaRPr lang="en-US"/>
          </a:p>
        </p:txBody>
      </p:sp>
      <p:sp>
        <p:nvSpPr>
          <p:cNvPr id="27" name="Text Placeholder 18">
            <a:extLst>
              <a:ext uri="{FF2B5EF4-FFF2-40B4-BE49-F238E27FC236}">
                <a16:creationId xmlns:a16="http://schemas.microsoft.com/office/drawing/2014/main" id="{4C347116-1D5A-CE4B-9732-266C52E24B48}"/>
              </a:ext>
            </a:extLst>
          </p:cNvPr>
          <p:cNvSpPr>
            <a:spLocks noGrp="1"/>
          </p:cNvSpPr>
          <p:nvPr>
            <p:ph type="body" sz="quarter" idx="23" hasCustomPrompt="1"/>
          </p:nvPr>
        </p:nvSpPr>
        <p:spPr>
          <a:xfrm>
            <a:off x="8546405" y="2980847"/>
            <a:ext cx="1742162" cy="307236"/>
          </a:xfrm>
        </p:spPr>
        <p:txBody>
          <a:bodyPr>
            <a:normAutofit/>
          </a:bodyPr>
          <a:lstStyle>
            <a:lvl1pPr marL="0" indent="0">
              <a:buNone/>
              <a:defRPr sz="1200" b="1"/>
            </a:lvl1pPr>
          </a:lstStyle>
          <a:p>
            <a:pPr lvl="0"/>
            <a:r>
              <a:rPr lang="en-GB" err="1"/>
              <a:t>Titel</a:t>
            </a:r>
            <a:endParaRPr lang="en-US"/>
          </a:p>
        </p:txBody>
      </p:sp>
      <p:sp>
        <p:nvSpPr>
          <p:cNvPr id="36" name="Picture Placeholder 34">
            <a:extLst>
              <a:ext uri="{FF2B5EF4-FFF2-40B4-BE49-F238E27FC236}">
                <a16:creationId xmlns:a16="http://schemas.microsoft.com/office/drawing/2014/main" id="{7D7C348D-FB5D-4D40-95BF-174657CA1588}"/>
              </a:ext>
            </a:extLst>
          </p:cNvPr>
          <p:cNvSpPr>
            <a:spLocks noGrp="1"/>
          </p:cNvSpPr>
          <p:nvPr>
            <p:ph type="pic" sz="quarter" idx="31"/>
          </p:nvPr>
        </p:nvSpPr>
        <p:spPr>
          <a:xfrm>
            <a:off x="3405362" y="1878013"/>
            <a:ext cx="1742162" cy="1046162"/>
          </a:xfrm>
        </p:spPr>
        <p:txBody>
          <a:bodyPr/>
          <a:lstStyle/>
          <a:p>
            <a:r>
              <a:rPr lang="en-US"/>
              <a:t>Click icon to add picture</a:t>
            </a:r>
          </a:p>
        </p:txBody>
      </p:sp>
      <p:sp>
        <p:nvSpPr>
          <p:cNvPr id="38" name="Picture Placeholder 34">
            <a:extLst>
              <a:ext uri="{FF2B5EF4-FFF2-40B4-BE49-F238E27FC236}">
                <a16:creationId xmlns:a16="http://schemas.microsoft.com/office/drawing/2014/main" id="{E90E501D-F8F4-2E4F-802A-CD9D89FECFA7}"/>
              </a:ext>
            </a:extLst>
          </p:cNvPr>
          <p:cNvSpPr>
            <a:spLocks noGrp="1"/>
          </p:cNvSpPr>
          <p:nvPr>
            <p:ph type="pic" sz="quarter" idx="33"/>
          </p:nvPr>
        </p:nvSpPr>
        <p:spPr>
          <a:xfrm>
            <a:off x="8541034" y="1878013"/>
            <a:ext cx="1742162" cy="1046162"/>
          </a:xfrm>
        </p:spPr>
        <p:txBody>
          <a:bodyPr/>
          <a:lstStyle/>
          <a:p>
            <a:r>
              <a:rPr lang="en-US"/>
              <a:t>Click icon to add picture</a:t>
            </a:r>
          </a:p>
        </p:txBody>
      </p:sp>
      <p:sp>
        <p:nvSpPr>
          <p:cNvPr id="39" name="Picture Placeholder 34">
            <a:extLst>
              <a:ext uri="{FF2B5EF4-FFF2-40B4-BE49-F238E27FC236}">
                <a16:creationId xmlns:a16="http://schemas.microsoft.com/office/drawing/2014/main" id="{DECCE8DA-1E1B-7C44-AD81-0AA73E65C547}"/>
              </a:ext>
            </a:extLst>
          </p:cNvPr>
          <p:cNvSpPr>
            <a:spLocks noGrp="1"/>
          </p:cNvSpPr>
          <p:nvPr>
            <p:ph type="pic" sz="quarter" idx="34"/>
          </p:nvPr>
        </p:nvSpPr>
        <p:spPr>
          <a:xfrm>
            <a:off x="5973198" y="1878013"/>
            <a:ext cx="1742162" cy="1046162"/>
          </a:xfrm>
        </p:spPr>
        <p:txBody>
          <a:bodyPr/>
          <a:lstStyle/>
          <a:p>
            <a:r>
              <a:rPr lang="en-US"/>
              <a:t>Click icon to add picture</a:t>
            </a:r>
          </a:p>
        </p:txBody>
      </p:sp>
    </p:spTree>
    <p:extLst>
      <p:ext uri="{BB962C8B-B14F-4D97-AF65-F5344CB8AC3E}">
        <p14:creationId xmlns:p14="http://schemas.microsoft.com/office/powerpoint/2010/main" val="403157136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0FAEDB-0C63-EC40-B720-43DA07A5F6F9}"/>
              </a:ext>
            </a:extLst>
          </p:cNvPr>
          <p:cNvSpPr>
            <a:spLocks noGrp="1"/>
          </p:cNvSpPr>
          <p:nvPr>
            <p:ph type="title"/>
          </p:nvPr>
        </p:nvSpPr>
        <p:spPr>
          <a:xfrm>
            <a:off x="839788" y="801666"/>
            <a:ext cx="3932237" cy="1255734"/>
          </a:xfrm>
        </p:spPr>
        <p:txBody>
          <a:bodyPr anchor="t"/>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E661A05-8DCD-6343-BAE3-A1F28F7D00C2}"/>
              </a:ext>
            </a:extLst>
          </p:cNvPr>
          <p:cNvSpPr>
            <a:spLocks noGrp="1"/>
          </p:cNvSpPr>
          <p:nvPr>
            <p:ph idx="1"/>
          </p:nvPr>
        </p:nvSpPr>
        <p:spPr>
          <a:xfrm>
            <a:off x="5183188" y="801667"/>
            <a:ext cx="6172200" cy="5059384"/>
          </a:xfrm>
        </p:spPr>
        <p:txBody>
          <a:bodyPr/>
          <a:lstStyle>
            <a:lvl1pPr marL="228600" indent="-228600">
              <a:buFontTx/>
              <a:buBlip>
                <a:blip r:embed="rId2"/>
              </a:buBlip>
              <a:defRPr sz="3200"/>
            </a:lvl1pPr>
            <a:lvl2pPr marL="685800" indent="-228600">
              <a:buFontTx/>
              <a:buBlip>
                <a:blip r:embed="rId2"/>
              </a:buBlip>
              <a:defRPr sz="2800"/>
            </a:lvl2pPr>
            <a:lvl3pPr marL="1143000" indent="-228600">
              <a:buFontTx/>
              <a:buBlip>
                <a:blip r:embed="rId2"/>
              </a:buBlip>
              <a:defRPr sz="2400"/>
            </a:lvl3pPr>
            <a:lvl4pPr marL="1600200" indent="-228600">
              <a:buFontTx/>
              <a:buBlip>
                <a:blip r:embed="rId2"/>
              </a:buBlip>
              <a:defRPr sz="2000"/>
            </a:lvl4pPr>
            <a:lvl5pPr marL="2057400" indent="-228600">
              <a:buFontTx/>
              <a:buBlip>
                <a:blip r:embed="rId2"/>
              </a:buBlip>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3EE463C-5BF6-4849-AF5C-7A276647C7B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67549623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51E64B6C-9B92-3849-BE47-28DD292ED7D4}"/>
              </a:ext>
            </a:extLst>
          </p:cNvPr>
          <p:cNvSpPr>
            <a:spLocks noGrp="1"/>
          </p:cNvSpPr>
          <p:nvPr>
            <p:ph type="pic" idx="1"/>
          </p:nvPr>
        </p:nvSpPr>
        <p:spPr>
          <a:xfrm>
            <a:off x="5711868" y="0"/>
            <a:ext cx="6480132" cy="68579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10" name="Title 1">
            <a:extLst>
              <a:ext uri="{FF2B5EF4-FFF2-40B4-BE49-F238E27FC236}">
                <a16:creationId xmlns:a16="http://schemas.microsoft.com/office/drawing/2014/main" id="{5329697F-C82A-D241-A906-ECD0622D1F6C}"/>
              </a:ext>
            </a:extLst>
          </p:cNvPr>
          <p:cNvSpPr>
            <a:spLocks noGrp="1"/>
          </p:cNvSpPr>
          <p:nvPr>
            <p:ph type="title"/>
          </p:nvPr>
        </p:nvSpPr>
        <p:spPr>
          <a:xfrm>
            <a:off x="839788" y="801666"/>
            <a:ext cx="3932237" cy="1255734"/>
          </a:xfrm>
        </p:spPr>
        <p:txBody>
          <a:bodyPr anchor="t"/>
          <a:lstStyle>
            <a:lvl1pPr>
              <a:defRPr sz="3200"/>
            </a:lvl1pPr>
          </a:lstStyle>
          <a:p>
            <a:r>
              <a:rPr lang="en-US"/>
              <a:t>Click to edit Master title style</a:t>
            </a:r>
          </a:p>
        </p:txBody>
      </p:sp>
      <p:sp>
        <p:nvSpPr>
          <p:cNvPr id="11" name="Text Placeholder 3">
            <a:extLst>
              <a:ext uri="{FF2B5EF4-FFF2-40B4-BE49-F238E27FC236}">
                <a16:creationId xmlns:a16="http://schemas.microsoft.com/office/drawing/2014/main" id="{A4ECB10B-77E7-8849-B652-178D80DEAAC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39528950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Picture layou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898F43B2-6433-9049-82E8-FC8971D7EC66}"/>
              </a:ext>
            </a:extLst>
          </p:cNvPr>
          <p:cNvSpPr>
            <a:spLocks noGrp="1"/>
          </p:cNvSpPr>
          <p:nvPr>
            <p:ph type="pic" sz="quarter" idx="10"/>
          </p:nvPr>
        </p:nvSpPr>
        <p:spPr>
          <a:xfrm>
            <a:off x="0" y="0"/>
            <a:ext cx="12192000" cy="6858000"/>
          </a:xfrm>
        </p:spPr>
        <p:txBody>
          <a:bodyPr/>
          <a:lstStyle/>
          <a:p>
            <a:r>
              <a:rPr lang="en-US"/>
              <a:t>Click icon to add picture</a:t>
            </a:r>
          </a:p>
        </p:txBody>
      </p:sp>
      <p:sp>
        <p:nvSpPr>
          <p:cNvPr id="6" name="Text Placeholder 5">
            <a:extLst>
              <a:ext uri="{FF2B5EF4-FFF2-40B4-BE49-F238E27FC236}">
                <a16:creationId xmlns:a16="http://schemas.microsoft.com/office/drawing/2014/main" id="{37AA83FE-4EE3-D841-ACE4-7B34AB0AE743}"/>
              </a:ext>
            </a:extLst>
          </p:cNvPr>
          <p:cNvSpPr>
            <a:spLocks noGrp="1"/>
          </p:cNvSpPr>
          <p:nvPr>
            <p:ph type="body" sz="quarter" idx="11" hasCustomPrompt="1"/>
          </p:nvPr>
        </p:nvSpPr>
        <p:spPr>
          <a:xfrm>
            <a:off x="162360" y="6526343"/>
            <a:ext cx="4065174" cy="331657"/>
          </a:xfrm>
        </p:spPr>
        <p:txBody>
          <a:bodyPr>
            <a:normAutofit/>
          </a:bodyPr>
          <a:lstStyle>
            <a:lvl1pPr marL="0" indent="0">
              <a:buNone/>
              <a:defRPr sz="800"/>
            </a:lvl1pPr>
            <a:lvl2pPr>
              <a:defRPr sz="800"/>
            </a:lvl2pPr>
            <a:lvl3pPr>
              <a:defRPr sz="800"/>
            </a:lvl3pPr>
            <a:lvl4pPr>
              <a:defRPr sz="800"/>
            </a:lvl4pPr>
            <a:lvl5pPr>
              <a:defRPr sz="800"/>
            </a:lvl5pPr>
          </a:lstStyle>
          <a:p>
            <a:pPr lvl="0"/>
            <a:r>
              <a:rPr lang="en-GB"/>
              <a:t>Source</a:t>
            </a:r>
          </a:p>
        </p:txBody>
      </p:sp>
    </p:spTree>
    <p:extLst>
      <p:ext uri="{BB962C8B-B14F-4D97-AF65-F5344CB8AC3E}">
        <p14:creationId xmlns:p14="http://schemas.microsoft.com/office/powerpoint/2010/main" val="285831806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Media slide">
    <p:spTree>
      <p:nvGrpSpPr>
        <p:cNvPr id="1" name=""/>
        <p:cNvGrpSpPr/>
        <p:nvPr/>
      </p:nvGrpSpPr>
      <p:grpSpPr>
        <a:xfrm>
          <a:off x="0" y="0"/>
          <a:ext cx="0" cy="0"/>
          <a:chOff x="0" y="0"/>
          <a:chExt cx="0" cy="0"/>
        </a:xfrm>
      </p:grpSpPr>
      <p:sp>
        <p:nvSpPr>
          <p:cNvPr id="3" name="Media Placeholder 2">
            <a:extLst>
              <a:ext uri="{FF2B5EF4-FFF2-40B4-BE49-F238E27FC236}">
                <a16:creationId xmlns:a16="http://schemas.microsoft.com/office/drawing/2014/main" id="{E7158152-B75F-7E45-9E06-770496AC157E}"/>
              </a:ext>
            </a:extLst>
          </p:cNvPr>
          <p:cNvSpPr>
            <a:spLocks noGrp="1"/>
          </p:cNvSpPr>
          <p:nvPr>
            <p:ph type="media" sz="quarter" idx="12"/>
          </p:nvPr>
        </p:nvSpPr>
        <p:spPr>
          <a:xfrm>
            <a:off x="0" y="0"/>
            <a:ext cx="12192000" cy="6858000"/>
          </a:xfrm>
        </p:spPr>
        <p:txBody>
          <a:bodyPr/>
          <a:lstStyle/>
          <a:p>
            <a:r>
              <a:rPr lang="en-US"/>
              <a:t>Click icon to add media</a:t>
            </a:r>
          </a:p>
        </p:txBody>
      </p:sp>
      <p:sp>
        <p:nvSpPr>
          <p:cNvPr id="6" name="Text Placeholder 5">
            <a:extLst>
              <a:ext uri="{FF2B5EF4-FFF2-40B4-BE49-F238E27FC236}">
                <a16:creationId xmlns:a16="http://schemas.microsoft.com/office/drawing/2014/main" id="{37AA83FE-4EE3-D841-ACE4-7B34AB0AE743}"/>
              </a:ext>
            </a:extLst>
          </p:cNvPr>
          <p:cNvSpPr>
            <a:spLocks noGrp="1"/>
          </p:cNvSpPr>
          <p:nvPr>
            <p:ph type="body" sz="quarter" idx="11" hasCustomPrompt="1"/>
          </p:nvPr>
        </p:nvSpPr>
        <p:spPr>
          <a:xfrm>
            <a:off x="162360" y="6526343"/>
            <a:ext cx="4065174" cy="331657"/>
          </a:xfrm>
        </p:spPr>
        <p:txBody>
          <a:bodyPr>
            <a:normAutofit/>
          </a:bodyPr>
          <a:lstStyle>
            <a:lvl1pPr marL="0" indent="0">
              <a:buNone/>
              <a:defRPr sz="800"/>
            </a:lvl1pPr>
            <a:lvl2pPr>
              <a:defRPr sz="800"/>
            </a:lvl2pPr>
            <a:lvl3pPr>
              <a:defRPr sz="800"/>
            </a:lvl3pPr>
            <a:lvl4pPr>
              <a:defRPr sz="800"/>
            </a:lvl4pPr>
            <a:lvl5pPr>
              <a:defRPr sz="800"/>
            </a:lvl5pPr>
          </a:lstStyle>
          <a:p>
            <a:pPr lvl="0"/>
            <a:r>
              <a:rPr lang="en-GB"/>
              <a:t>Source</a:t>
            </a:r>
          </a:p>
        </p:txBody>
      </p:sp>
    </p:spTree>
    <p:extLst>
      <p:ext uri="{BB962C8B-B14F-4D97-AF65-F5344CB8AC3E}">
        <p14:creationId xmlns:p14="http://schemas.microsoft.com/office/powerpoint/2010/main" val="194618719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hank you and action slide">
    <p:bg>
      <p:bgPr>
        <a:solidFill>
          <a:srgbClr val="38B188"/>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262D84-7BA1-E043-8D28-D5AAF8DB07DB}"/>
              </a:ext>
            </a:extLst>
          </p:cNvPr>
          <p:cNvSpPr>
            <a:spLocks noGrp="1"/>
          </p:cNvSpPr>
          <p:nvPr>
            <p:ph type="ctrTitle"/>
          </p:nvPr>
        </p:nvSpPr>
        <p:spPr>
          <a:xfrm>
            <a:off x="1524000" y="1122363"/>
            <a:ext cx="9144000" cy="2387600"/>
          </a:xfrm>
        </p:spPr>
        <p:txBody>
          <a:bodyPr anchor="b">
            <a:normAutofit/>
          </a:bodyPr>
          <a:lstStyle>
            <a:lvl1pPr algn="l">
              <a:defRPr sz="5000">
                <a:solidFill>
                  <a:srgbClr val="1F2A50"/>
                </a:solidFill>
                <a:latin typeface="Butler" panose="02070803080706020303" pitchFamily="18" charset="77"/>
              </a:defRPr>
            </a:lvl1pPr>
          </a:lstStyle>
          <a:p>
            <a:r>
              <a:rPr lang="en-US"/>
              <a:t>Click to edit Master title style</a:t>
            </a:r>
          </a:p>
        </p:txBody>
      </p:sp>
      <p:sp>
        <p:nvSpPr>
          <p:cNvPr id="3" name="Subtitle 2">
            <a:extLst>
              <a:ext uri="{FF2B5EF4-FFF2-40B4-BE49-F238E27FC236}">
                <a16:creationId xmlns:a16="http://schemas.microsoft.com/office/drawing/2014/main" id="{F06D79A9-338A-1A4A-9461-8D95459B4687}"/>
              </a:ext>
            </a:extLst>
          </p:cNvPr>
          <p:cNvSpPr>
            <a:spLocks noGrp="1"/>
          </p:cNvSpPr>
          <p:nvPr>
            <p:ph type="subTitle" idx="1"/>
          </p:nvPr>
        </p:nvSpPr>
        <p:spPr>
          <a:xfrm>
            <a:off x="1524000" y="3602038"/>
            <a:ext cx="9144000" cy="1655762"/>
          </a:xfrm>
        </p:spPr>
        <p:txBody>
          <a:bodyPr/>
          <a:lstStyle>
            <a:lvl1pPr marL="0" indent="0" algn="l">
              <a:buNone/>
              <a:defRPr sz="2400">
                <a:solidFill>
                  <a:srgbClr val="1F2A50"/>
                </a:solidFill>
                <a:latin typeface="Lato" panose="020F0502020204030203"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4" name="Picture 3">
            <a:extLst>
              <a:ext uri="{FF2B5EF4-FFF2-40B4-BE49-F238E27FC236}">
                <a16:creationId xmlns:a16="http://schemas.microsoft.com/office/drawing/2014/main" id="{8A46AF87-CAB6-C849-A477-851287976952}"/>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9073019" y="3739018"/>
            <a:ext cx="3118981" cy="3118981"/>
          </a:xfrm>
          <a:prstGeom prst="rect">
            <a:avLst/>
          </a:prstGeom>
        </p:spPr>
      </p:pic>
    </p:spTree>
    <p:extLst>
      <p:ext uri="{BB962C8B-B14F-4D97-AF65-F5344CB8AC3E}">
        <p14:creationId xmlns:p14="http://schemas.microsoft.com/office/powerpoint/2010/main" val="62808008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4" name="Slide Number Placeholder 3"/>
          <p:cNvSpPr>
            <a:spLocks noGrp="1"/>
          </p:cNvSpPr>
          <p:nvPr>
            <p:ph type="sldNum" sz="quarter" idx="11"/>
          </p:nvPr>
        </p:nvSpPr>
        <p:spPr/>
        <p:txBody>
          <a:bodyPr/>
          <a:lstStyle/>
          <a:p>
            <a:fld id="{C05884CA-5403-4569-B873-2F7B596D59BB}" type="slidenum">
              <a:rPr lang="en-GB" smtClean="0">
                <a:solidFill>
                  <a:prstClr val="black"/>
                </a:solidFill>
              </a:rPr>
              <a:pPr/>
              <a:t>‹#›</a:t>
            </a:fld>
            <a:endParaRPr lang="en-GB">
              <a:solidFill>
                <a:prstClr val="black"/>
              </a:solidFill>
            </a:endParaRPr>
          </a:p>
        </p:txBody>
      </p:sp>
      <p:sp>
        <p:nvSpPr>
          <p:cNvPr id="5" name="Text Placeholder 7"/>
          <p:cNvSpPr>
            <a:spLocks noGrp="1"/>
          </p:cNvSpPr>
          <p:nvPr>
            <p:ph type="body" sz="quarter" idx="13"/>
          </p:nvPr>
        </p:nvSpPr>
        <p:spPr>
          <a:xfrm>
            <a:off x="334965" y="648361"/>
            <a:ext cx="11522075" cy="328613"/>
          </a:xfrm>
        </p:spPr>
        <p:txBody>
          <a:bodyPr/>
          <a:lstStyle>
            <a:lvl1pPr marL="0" indent="0">
              <a:buFont typeface="Arial" panose="020B0604020202020204" pitchFamily="34" charset="0"/>
              <a:buNone/>
              <a:defRPr sz="1800" b="0"/>
            </a:lvl1pPr>
          </a:lstStyle>
          <a:p>
            <a:pPr lvl="0"/>
            <a:r>
              <a:rPr lang="en-US"/>
              <a:t>Click to edit Master text styles</a:t>
            </a:r>
          </a:p>
        </p:txBody>
      </p:sp>
      <p:sp>
        <p:nvSpPr>
          <p:cNvPr id="6" name="Footer Placeholder 2"/>
          <p:cNvSpPr>
            <a:spLocks noGrp="1"/>
          </p:cNvSpPr>
          <p:nvPr>
            <p:ph type="ftr" sz="quarter" idx="10"/>
          </p:nvPr>
        </p:nvSpPr>
        <p:spPr>
          <a:xfrm>
            <a:off x="1992314" y="6504007"/>
            <a:ext cx="4114800" cy="204803"/>
          </a:xfrm>
          <a:prstGeom prst="rect">
            <a:avLst/>
          </a:prstGeom>
        </p:spPr>
        <p:txBody>
          <a:bodyPr/>
          <a:lstStyle>
            <a:lvl1pPr>
              <a:defRPr sz="900"/>
            </a:lvl1pPr>
          </a:lstStyle>
          <a:p>
            <a:r>
              <a:rPr lang="en-GB"/>
              <a:t>Building Strategy Management Capabilities within MoF</a:t>
            </a:r>
          </a:p>
        </p:txBody>
      </p:sp>
    </p:spTree>
    <p:extLst>
      <p:ext uri="{BB962C8B-B14F-4D97-AF65-F5344CB8AC3E}">
        <p14:creationId xmlns:p14="http://schemas.microsoft.com/office/powerpoint/2010/main" val="220977969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558854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A36387A-8457-5C42-A6F3-40DEE1A9A0CE}"/>
              </a:ext>
            </a:extLst>
          </p:cNvPr>
          <p:cNvPicPr>
            <a:picLocks noChangeAspect="1"/>
          </p:cNvPicPr>
          <p:nvPr userDrawn="1"/>
        </p:nvPicPr>
        <p:blipFill>
          <a:blip r:embed="rId2"/>
          <a:srcRect/>
          <a:stretch/>
        </p:blipFill>
        <p:spPr>
          <a:xfrm>
            <a:off x="1241901" y="1"/>
            <a:ext cx="9708196" cy="6857999"/>
          </a:xfrm>
          <a:prstGeom prst="rect">
            <a:avLst/>
          </a:prstGeom>
        </p:spPr>
      </p:pic>
    </p:spTree>
    <p:extLst>
      <p:ext uri="{BB962C8B-B14F-4D97-AF65-F5344CB8AC3E}">
        <p14:creationId xmlns:p14="http://schemas.microsoft.com/office/powerpoint/2010/main" val="7245652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38B188"/>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262D84-7BA1-E043-8D28-D5AAF8DB07DB}"/>
              </a:ext>
            </a:extLst>
          </p:cNvPr>
          <p:cNvSpPr>
            <a:spLocks noGrp="1"/>
          </p:cNvSpPr>
          <p:nvPr>
            <p:ph type="ctrTitle"/>
          </p:nvPr>
        </p:nvSpPr>
        <p:spPr>
          <a:xfrm>
            <a:off x="1524000" y="1122363"/>
            <a:ext cx="9144000" cy="2387600"/>
          </a:xfrm>
        </p:spPr>
        <p:txBody>
          <a:bodyPr anchor="b">
            <a:normAutofit/>
          </a:bodyPr>
          <a:lstStyle>
            <a:lvl1pPr algn="l">
              <a:defRPr sz="5000">
                <a:solidFill>
                  <a:srgbClr val="1F2A50"/>
                </a:solidFill>
                <a:latin typeface="Butler" panose="02070803080706020303" pitchFamily="18" charset="77"/>
              </a:defRPr>
            </a:lvl1pPr>
          </a:lstStyle>
          <a:p>
            <a:r>
              <a:rPr lang="en-US"/>
              <a:t>Click to edit Master title style</a:t>
            </a:r>
          </a:p>
        </p:txBody>
      </p:sp>
      <p:sp>
        <p:nvSpPr>
          <p:cNvPr id="3" name="Subtitle 2">
            <a:extLst>
              <a:ext uri="{FF2B5EF4-FFF2-40B4-BE49-F238E27FC236}">
                <a16:creationId xmlns:a16="http://schemas.microsoft.com/office/drawing/2014/main" id="{F06D79A9-338A-1A4A-9461-8D95459B4687}"/>
              </a:ext>
            </a:extLst>
          </p:cNvPr>
          <p:cNvSpPr>
            <a:spLocks noGrp="1"/>
          </p:cNvSpPr>
          <p:nvPr>
            <p:ph type="subTitle" idx="1"/>
          </p:nvPr>
        </p:nvSpPr>
        <p:spPr>
          <a:xfrm>
            <a:off x="1524000" y="3602038"/>
            <a:ext cx="9144000" cy="1655762"/>
          </a:xfrm>
        </p:spPr>
        <p:txBody>
          <a:bodyPr/>
          <a:lstStyle>
            <a:lvl1pPr marL="0" indent="0" algn="l">
              <a:buNone/>
              <a:defRPr sz="2400">
                <a:solidFill>
                  <a:srgbClr val="1F2A50"/>
                </a:solidFill>
                <a:latin typeface="Lato" panose="020F0502020204030203"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8" name="Picture 7">
            <a:extLst>
              <a:ext uri="{FF2B5EF4-FFF2-40B4-BE49-F238E27FC236}">
                <a16:creationId xmlns:a16="http://schemas.microsoft.com/office/drawing/2014/main" id="{5D92EB30-E8A3-1045-96A5-D510CB858FAD}"/>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9073019" y="3739018"/>
            <a:ext cx="3118981" cy="3118981"/>
          </a:xfrm>
          <a:prstGeom prst="rect">
            <a:avLst/>
          </a:prstGeom>
        </p:spPr>
      </p:pic>
    </p:spTree>
    <p:extLst>
      <p:ext uri="{BB962C8B-B14F-4D97-AF65-F5344CB8AC3E}">
        <p14:creationId xmlns:p14="http://schemas.microsoft.com/office/powerpoint/2010/main" val="28833024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rgbClr val="FFD618"/>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262D84-7BA1-E043-8D28-D5AAF8DB07DB}"/>
              </a:ext>
            </a:extLst>
          </p:cNvPr>
          <p:cNvSpPr>
            <a:spLocks noGrp="1"/>
          </p:cNvSpPr>
          <p:nvPr>
            <p:ph type="ctrTitle"/>
          </p:nvPr>
        </p:nvSpPr>
        <p:spPr>
          <a:xfrm>
            <a:off x="4127326" y="1122363"/>
            <a:ext cx="6540674" cy="2387600"/>
          </a:xfrm>
        </p:spPr>
        <p:txBody>
          <a:bodyPr anchor="b">
            <a:normAutofit/>
          </a:bodyPr>
          <a:lstStyle>
            <a:lvl1pPr algn="l">
              <a:defRPr sz="5000">
                <a:solidFill>
                  <a:srgbClr val="1F2A50"/>
                </a:solidFill>
                <a:latin typeface="Butler" panose="02070803080706020303" pitchFamily="18" charset="77"/>
              </a:defRPr>
            </a:lvl1pPr>
          </a:lstStyle>
          <a:p>
            <a:r>
              <a:rPr lang="en-US"/>
              <a:t>Click to edit Master title style</a:t>
            </a:r>
          </a:p>
        </p:txBody>
      </p:sp>
      <p:sp>
        <p:nvSpPr>
          <p:cNvPr id="3" name="Subtitle 2">
            <a:extLst>
              <a:ext uri="{FF2B5EF4-FFF2-40B4-BE49-F238E27FC236}">
                <a16:creationId xmlns:a16="http://schemas.microsoft.com/office/drawing/2014/main" id="{F06D79A9-338A-1A4A-9461-8D95459B4687}"/>
              </a:ext>
            </a:extLst>
          </p:cNvPr>
          <p:cNvSpPr>
            <a:spLocks noGrp="1"/>
          </p:cNvSpPr>
          <p:nvPr>
            <p:ph type="subTitle" idx="1"/>
          </p:nvPr>
        </p:nvSpPr>
        <p:spPr>
          <a:xfrm>
            <a:off x="4127324" y="3602038"/>
            <a:ext cx="6540675" cy="1655762"/>
          </a:xfrm>
        </p:spPr>
        <p:txBody>
          <a:bodyPr/>
          <a:lstStyle>
            <a:lvl1pPr marL="0" indent="0" algn="l">
              <a:buNone/>
              <a:defRPr sz="2400">
                <a:solidFill>
                  <a:srgbClr val="1F2A50"/>
                </a:solidFill>
                <a:latin typeface="Lato" panose="020F0502020204030203"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8" name="Picture 7">
            <a:extLst>
              <a:ext uri="{FF2B5EF4-FFF2-40B4-BE49-F238E27FC236}">
                <a16:creationId xmlns:a16="http://schemas.microsoft.com/office/drawing/2014/main" id="{5D92EB30-E8A3-1045-96A5-D510CB858FAD}"/>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9073019" y="3739018"/>
            <a:ext cx="3118981" cy="3118981"/>
          </a:xfrm>
          <a:prstGeom prst="rect">
            <a:avLst/>
          </a:prstGeom>
        </p:spPr>
      </p:pic>
      <p:sp>
        <p:nvSpPr>
          <p:cNvPr id="6" name="Title 1">
            <a:extLst>
              <a:ext uri="{FF2B5EF4-FFF2-40B4-BE49-F238E27FC236}">
                <a16:creationId xmlns:a16="http://schemas.microsoft.com/office/drawing/2014/main" id="{10040A9D-45CA-F949-AF1E-DADE4306AC37}"/>
              </a:ext>
            </a:extLst>
          </p:cNvPr>
          <p:cNvSpPr txBox="1">
            <a:spLocks/>
          </p:cNvSpPr>
          <p:nvPr userDrawn="1"/>
        </p:nvSpPr>
        <p:spPr>
          <a:xfrm>
            <a:off x="1227551" y="1122362"/>
            <a:ext cx="2774515" cy="413543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5000" kern="1200">
                <a:solidFill>
                  <a:srgbClr val="1F2A50"/>
                </a:solidFill>
                <a:latin typeface="Butler" panose="02070803080706020303" pitchFamily="18" charset="77"/>
                <a:ea typeface="+mj-ea"/>
                <a:cs typeface="+mj-cs"/>
              </a:defRPr>
            </a:lvl1pPr>
          </a:lstStyle>
          <a:p>
            <a:pPr algn="ctr"/>
            <a:endParaRPr lang="en-US" sz="30000"/>
          </a:p>
        </p:txBody>
      </p:sp>
      <p:sp>
        <p:nvSpPr>
          <p:cNvPr id="9" name="Text Placeholder 6">
            <a:extLst>
              <a:ext uri="{FF2B5EF4-FFF2-40B4-BE49-F238E27FC236}">
                <a16:creationId xmlns:a16="http://schemas.microsoft.com/office/drawing/2014/main" id="{22A69318-A609-2D42-AF80-209D088EA896}"/>
              </a:ext>
            </a:extLst>
          </p:cNvPr>
          <p:cNvSpPr>
            <a:spLocks noGrp="1"/>
          </p:cNvSpPr>
          <p:nvPr>
            <p:ph type="body" sz="quarter" idx="12" hasCustomPrompt="1"/>
          </p:nvPr>
        </p:nvSpPr>
        <p:spPr>
          <a:xfrm>
            <a:off x="1524000" y="1122361"/>
            <a:ext cx="2434225" cy="4135437"/>
          </a:xfrm>
        </p:spPr>
        <p:txBody>
          <a:bodyPr anchor="ctr"/>
          <a:lstStyle>
            <a:lvl1pPr marL="0" indent="0" algn="r">
              <a:lnSpc>
                <a:spcPts val="43205"/>
              </a:lnSpc>
              <a:buFont typeface="Arial" panose="020B0604020202020204" pitchFamily="34" charset="0"/>
              <a:buNone/>
              <a:defRPr sz="25000">
                <a:solidFill>
                  <a:schemeClr val="bg1"/>
                </a:solidFill>
                <a:latin typeface="Butler" panose="02070803080706020303" pitchFamily="18" charset="77"/>
              </a:defRPr>
            </a:lvl1pPr>
          </a:lstStyle>
          <a:p>
            <a:pPr lvl="0"/>
            <a:r>
              <a:rPr lang="en-GB"/>
              <a:t>#</a:t>
            </a:r>
          </a:p>
        </p:txBody>
      </p:sp>
    </p:spTree>
    <p:extLst>
      <p:ext uri="{BB962C8B-B14F-4D97-AF65-F5344CB8AC3E}">
        <p14:creationId xmlns:p14="http://schemas.microsoft.com/office/powerpoint/2010/main" val="3676434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rgbClr val="EF798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262D84-7BA1-E043-8D28-D5AAF8DB07DB}"/>
              </a:ext>
            </a:extLst>
          </p:cNvPr>
          <p:cNvSpPr>
            <a:spLocks noGrp="1"/>
          </p:cNvSpPr>
          <p:nvPr>
            <p:ph type="ctrTitle"/>
          </p:nvPr>
        </p:nvSpPr>
        <p:spPr>
          <a:xfrm>
            <a:off x="4127326" y="1122363"/>
            <a:ext cx="6540674" cy="2387600"/>
          </a:xfrm>
        </p:spPr>
        <p:txBody>
          <a:bodyPr anchor="b">
            <a:normAutofit/>
          </a:bodyPr>
          <a:lstStyle>
            <a:lvl1pPr algn="l">
              <a:defRPr sz="5000">
                <a:solidFill>
                  <a:srgbClr val="1F2A50"/>
                </a:solidFill>
                <a:latin typeface="Butler" panose="02070803080706020303" pitchFamily="18" charset="77"/>
              </a:defRPr>
            </a:lvl1pPr>
          </a:lstStyle>
          <a:p>
            <a:r>
              <a:rPr lang="en-US"/>
              <a:t>Click to edit Master title style</a:t>
            </a:r>
          </a:p>
        </p:txBody>
      </p:sp>
      <p:sp>
        <p:nvSpPr>
          <p:cNvPr id="3" name="Subtitle 2">
            <a:extLst>
              <a:ext uri="{FF2B5EF4-FFF2-40B4-BE49-F238E27FC236}">
                <a16:creationId xmlns:a16="http://schemas.microsoft.com/office/drawing/2014/main" id="{F06D79A9-338A-1A4A-9461-8D95459B4687}"/>
              </a:ext>
            </a:extLst>
          </p:cNvPr>
          <p:cNvSpPr>
            <a:spLocks noGrp="1"/>
          </p:cNvSpPr>
          <p:nvPr>
            <p:ph type="subTitle" idx="1"/>
          </p:nvPr>
        </p:nvSpPr>
        <p:spPr>
          <a:xfrm>
            <a:off x="4127324" y="3602038"/>
            <a:ext cx="6540675" cy="1655762"/>
          </a:xfrm>
        </p:spPr>
        <p:txBody>
          <a:bodyPr/>
          <a:lstStyle>
            <a:lvl1pPr marL="0" indent="0" algn="l">
              <a:buNone/>
              <a:defRPr sz="2400">
                <a:solidFill>
                  <a:srgbClr val="1F2A50"/>
                </a:solidFill>
                <a:latin typeface="Lato" panose="020F0502020204030203"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8" name="Picture 7">
            <a:extLst>
              <a:ext uri="{FF2B5EF4-FFF2-40B4-BE49-F238E27FC236}">
                <a16:creationId xmlns:a16="http://schemas.microsoft.com/office/drawing/2014/main" id="{5D92EB30-E8A3-1045-96A5-D510CB858FAD}"/>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9073019" y="3739018"/>
            <a:ext cx="3118981" cy="3118981"/>
          </a:xfrm>
          <a:prstGeom prst="rect">
            <a:avLst/>
          </a:prstGeom>
        </p:spPr>
      </p:pic>
      <p:sp>
        <p:nvSpPr>
          <p:cNvPr id="10" name="Text Placeholder 6">
            <a:extLst>
              <a:ext uri="{FF2B5EF4-FFF2-40B4-BE49-F238E27FC236}">
                <a16:creationId xmlns:a16="http://schemas.microsoft.com/office/drawing/2014/main" id="{9DB91635-1F6B-3641-B0FC-642359E32D8E}"/>
              </a:ext>
            </a:extLst>
          </p:cNvPr>
          <p:cNvSpPr>
            <a:spLocks noGrp="1"/>
          </p:cNvSpPr>
          <p:nvPr>
            <p:ph type="body" sz="quarter" idx="12" hasCustomPrompt="1"/>
          </p:nvPr>
        </p:nvSpPr>
        <p:spPr>
          <a:xfrm>
            <a:off x="1524000" y="1122361"/>
            <a:ext cx="2434225" cy="4135437"/>
          </a:xfrm>
        </p:spPr>
        <p:txBody>
          <a:bodyPr anchor="ctr"/>
          <a:lstStyle>
            <a:lvl1pPr marL="0" indent="0" algn="r">
              <a:lnSpc>
                <a:spcPts val="43205"/>
              </a:lnSpc>
              <a:buFont typeface="Arial" panose="020B0604020202020204" pitchFamily="34" charset="0"/>
              <a:buNone/>
              <a:defRPr sz="25000">
                <a:solidFill>
                  <a:schemeClr val="bg1"/>
                </a:solidFill>
                <a:latin typeface="Butler" panose="02070803080706020303" pitchFamily="18" charset="77"/>
              </a:defRPr>
            </a:lvl1pPr>
          </a:lstStyle>
          <a:p>
            <a:pPr lvl="0"/>
            <a:r>
              <a:rPr lang="en-GB"/>
              <a:t>#</a:t>
            </a:r>
          </a:p>
        </p:txBody>
      </p:sp>
    </p:spTree>
    <p:extLst>
      <p:ext uri="{BB962C8B-B14F-4D97-AF65-F5344CB8AC3E}">
        <p14:creationId xmlns:p14="http://schemas.microsoft.com/office/powerpoint/2010/main" val="9744736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 Column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7C7BEE-0A33-424C-8902-15CA775BF4A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00FF2FD-CA5B-0648-A6AC-A6C746374A19}"/>
              </a:ext>
            </a:extLst>
          </p:cNvPr>
          <p:cNvSpPr>
            <a:spLocks noGrp="1"/>
          </p:cNvSpPr>
          <p:nvPr>
            <p:ph sz="half" idx="1"/>
          </p:nvPr>
        </p:nvSpPr>
        <p:spPr>
          <a:xfrm>
            <a:off x="838200" y="2203221"/>
            <a:ext cx="10515600" cy="3596147"/>
          </a:xfrm>
        </p:spPr>
        <p:txBody>
          <a:bodyPr/>
          <a:lstStyle>
            <a:lvl1pPr marL="228600" indent="-228600">
              <a:lnSpc>
                <a:spcPct val="150000"/>
              </a:lnSpc>
              <a:buFontTx/>
              <a:buBlip>
                <a:blip r:embed="rId2"/>
              </a:buBlip>
              <a:defRPr/>
            </a:lvl1pPr>
            <a:lvl2pPr marL="685800" indent="-228600">
              <a:lnSpc>
                <a:spcPct val="150000"/>
              </a:lnSpc>
              <a:buFontTx/>
              <a:buBlip>
                <a:blip r:embed="rId2"/>
              </a:buBlip>
              <a:defRPr/>
            </a:lvl2pPr>
            <a:lvl3pPr marL="1143000" indent="-228600">
              <a:lnSpc>
                <a:spcPct val="150000"/>
              </a:lnSpc>
              <a:buFontTx/>
              <a:buBlip>
                <a:blip r:embed="rId2"/>
              </a:buBlip>
              <a:defRPr/>
            </a:lvl3pPr>
            <a:lvl4pPr marL="1600200" indent="-228600">
              <a:lnSpc>
                <a:spcPct val="150000"/>
              </a:lnSpc>
              <a:buFontTx/>
              <a:buBlip>
                <a:blip r:embed="rId2"/>
              </a:buBlip>
              <a:defRPr/>
            </a:lvl4pPr>
            <a:lvl5pPr marL="2057400" indent="-228600">
              <a:lnSpc>
                <a:spcPct val="150000"/>
              </a:lnSpc>
              <a:buFontTx/>
              <a:buBlip>
                <a:blip r:embed="rId2"/>
              </a:buBlip>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562887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Bullet lis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7C7BEE-0A33-424C-8902-15CA775BF4A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00FF2FD-CA5B-0648-A6AC-A6C746374A19}"/>
              </a:ext>
            </a:extLst>
          </p:cNvPr>
          <p:cNvSpPr>
            <a:spLocks noGrp="1"/>
          </p:cNvSpPr>
          <p:nvPr>
            <p:ph sz="half" idx="1"/>
          </p:nvPr>
        </p:nvSpPr>
        <p:spPr>
          <a:xfrm>
            <a:off x="838200" y="2203221"/>
            <a:ext cx="5181600" cy="3596147"/>
          </a:xfrm>
        </p:spPr>
        <p:txBody>
          <a:bodyPr/>
          <a:lstStyle>
            <a:lvl1pPr marL="228600" indent="-228600">
              <a:lnSpc>
                <a:spcPct val="150000"/>
              </a:lnSpc>
              <a:buFontTx/>
              <a:buBlip>
                <a:blip r:embed="rId2"/>
              </a:buBlip>
              <a:defRPr/>
            </a:lvl1pPr>
            <a:lvl2pPr marL="685800" indent="-228600">
              <a:lnSpc>
                <a:spcPct val="150000"/>
              </a:lnSpc>
              <a:buFontTx/>
              <a:buBlip>
                <a:blip r:embed="rId2"/>
              </a:buBlip>
              <a:defRPr/>
            </a:lvl2pPr>
            <a:lvl3pPr marL="1143000" indent="-228600">
              <a:lnSpc>
                <a:spcPct val="150000"/>
              </a:lnSpc>
              <a:buFontTx/>
              <a:buBlip>
                <a:blip r:embed="rId2"/>
              </a:buBlip>
              <a:defRPr/>
            </a:lvl3pPr>
            <a:lvl4pPr marL="1600200" indent="-228600">
              <a:lnSpc>
                <a:spcPct val="150000"/>
              </a:lnSpc>
              <a:buFontTx/>
              <a:buBlip>
                <a:blip r:embed="rId2"/>
              </a:buBlip>
              <a:defRPr/>
            </a:lvl4pPr>
            <a:lvl5pPr marL="2057400" indent="-228600">
              <a:lnSpc>
                <a:spcPct val="150000"/>
              </a:lnSpc>
              <a:buFontTx/>
              <a:buBlip>
                <a:blip r:embed="rId2"/>
              </a:buBlip>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2FC3F85-C27A-8147-A189-524EEF0AF166}"/>
              </a:ext>
            </a:extLst>
          </p:cNvPr>
          <p:cNvSpPr>
            <a:spLocks noGrp="1"/>
          </p:cNvSpPr>
          <p:nvPr>
            <p:ph sz="half" idx="2"/>
          </p:nvPr>
        </p:nvSpPr>
        <p:spPr>
          <a:xfrm>
            <a:off x="6172200" y="2203221"/>
            <a:ext cx="5181600" cy="3596147"/>
          </a:xfrm>
        </p:spPr>
        <p:txBody>
          <a:bodyPr/>
          <a:lstStyle>
            <a:lvl1pPr marL="228600" indent="-228600">
              <a:lnSpc>
                <a:spcPct val="150000"/>
              </a:lnSpc>
              <a:buFontTx/>
              <a:buBlip>
                <a:blip r:embed="rId2"/>
              </a:buBlip>
              <a:defRPr/>
            </a:lvl1pPr>
            <a:lvl2pPr marL="685800" indent="-228600">
              <a:lnSpc>
                <a:spcPct val="150000"/>
              </a:lnSpc>
              <a:buFontTx/>
              <a:buBlip>
                <a:blip r:embed="rId2"/>
              </a:buBlip>
              <a:defRPr/>
            </a:lvl2pPr>
            <a:lvl3pPr marL="1143000" indent="-228600">
              <a:lnSpc>
                <a:spcPct val="150000"/>
              </a:lnSpc>
              <a:buFontTx/>
              <a:buBlip>
                <a:blip r:embed="rId2"/>
              </a:buBlip>
              <a:defRPr/>
            </a:lvl3pPr>
            <a:lvl4pPr marL="1600200" indent="-228600">
              <a:lnSpc>
                <a:spcPct val="150000"/>
              </a:lnSpc>
              <a:buFontTx/>
              <a:buBlip>
                <a:blip r:embed="rId2"/>
              </a:buBlip>
              <a:defRPr/>
            </a:lvl4pPr>
            <a:lvl5pPr marL="2057400" indent="-228600">
              <a:lnSpc>
                <a:spcPct val="150000"/>
              </a:lnSpc>
              <a:buFontTx/>
              <a:buBlip>
                <a:blip r:embed="rId2"/>
              </a:buBlip>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285518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slideLayout" Target="../slideLayouts/slideLayout33.xml"/><Relationship Id="rId18" Type="http://schemas.openxmlformats.org/officeDocument/2006/relationships/slideLayout" Target="../slideLayouts/slideLayout38.xml"/><Relationship Id="rId3" Type="http://schemas.openxmlformats.org/officeDocument/2006/relationships/slideLayout" Target="../slideLayouts/slideLayout23.xml"/><Relationship Id="rId21" Type="http://schemas.openxmlformats.org/officeDocument/2006/relationships/image" Target="../media/image1.png"/><Relationship Id="rId7" Type="http://schemas.openxmlformats.org/officeDocument/2006/relationships/slideLayout" Target="../slideLayouts/slideLayout27.xml"/><Relationship Id="rId12" Type="http://schemas.openxmlformats.org/officeDocument/2006/relationships/slideLayout" Target="../slideLayouts/slideLayout32.xml"/><Relationship Id="rId17" Type="http://schemas.openxmlformats.org/officeDocument/2006/relationships/slideLayout" Target="../slideLayouts/slideLayout37.xml"/><Relationship Id="rId2" Type="http://schemas.openxmlformats.org/officeDocument/2006/relationships/slideLayout" Target="../slideLayouts/slideLayout22.xml"/><Relationship Id="rId16" Type="http://schemas.openxmlformats.org/officeDocument/2006/relationships/slideLayout" Target="../slideLayouts/slideLayout36.xml"/><Relationship Id="rId20" Type="http://schemas.openxmlformats.org/officeDocument/2006/relationships/theme" Target="../theme/theme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5" Type="http://schemas.openxmlformats.org/officeDocument/2006/relationships/slideLayout" Target="../slideLayouts/slideLayout35.xml"/><Relationship Id="rId10" Type="http://schemas.openxmlformats.org/officeDocument/2006/relationships/slideLayout" Target="../slideLayouts/slideLayout30.xml"/><Relationship Id="rId19" Type="http://schemas.openxmlformats.org/officeDocument/2006/relationships/slideLayout" Target="../slideLayouts/slideLayout39.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5582D03-9E33-CF42-A067-15DEE99AB21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9948FF7-E0B6-3242-8D53-11D6C3DCF7F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descr="A close up of a sign&#10;&#10;Description automatically generated">
            <a:extLst>
              <a:ext uri="{FF2B5EF4-FFF2-40B4-BE49-F238E27FC236}">
                <a16:creationId xmlns:a16="http://schemas.microsoft.com/office/drawing/2014/main" id="{67FC06E8-C16C-CD4C-9900-C3DA61C4AA41}"/>
              </a:ext>
            </a:extLst>
          </p:cNvPr>
          <p:cNvPicPr>
            <a:picLocks noChangeAspect="1"/>
          </p:cNvPicPr>
          <p:nvPr userDrawn="1"/>
        </p:nvPicPr>
        <p:blipFill>
          <a:blip r:embed="rId22"/>
          <a:stretch>
            <a:fillRect/>
          </a:stretch>
        </p:blipFill>
        <p:spPr>
          <a:xfrm>
            <a:off x="11074399" y="5900915"/>
            <a:ext cx="776111" cy="776111"/>
          </a:xfrm>
          <a:prstGeom prst="rect">
            <a:avLst/>
          </a:prstGeom>
        </p:spPr>
      </p:pic>
      <p:sp>
        <p:nvSpPr>
          <p:cNvPr id="9" name="Footer Placeholder 8">
            <a:extLst>
              <a:ext uri="{FF2B5EF4-FFF2-40B4-BE49-F238E27FC236}">
                <a16:creationId xmlns:a16="http://schemas.microsoft.com/office/drawing/2014/main" id="{2414C031-8A68-C242-9A9C-6FCDA8639C8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Tree>
    <p:extLst>
      <p:ext uri="{BB962C8B-B14F-4D97-AF65-F5344CB8AC3E}">
        <p14:creationId xmlns:p14="http://schemas.microsoft.com/office/powerpoint/2010/main" val="91305641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 id="2147483691" r:id="rId18"/>
    <p:sldLayoutId id="2147483692" r:id="rId19"/>
    <p:sldLayoutId id="2147483693" r:id="rId20"/>
  </p:sldLayoutIdLst>
  <p:txStyles>
    <p:titleStyle>
      <a:lvl1pPr algn="l" defTabSz="914400" rtl="0" eaLnBrk="1" latinLnBrk="0" hangingPunct="1">
        <a:lnSpc>
          <a:spcPct val="90000"/>
        </a:lnSpc>
        <a:spcBef>
          <a:spcPct val="0"/>
        </a:spcBef>
        <a:buNone/>
        <a:defRPr sz="4400" kern="1200">
          <a:solidFill>
            <a:srgbClr val="1F2A50"/>
          </a:solidFill>
          <a:latin typeface="Butler" panose="02070803080706020303" pitchFamily="18"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F2A50"/>
          </a:solidFill>
          <a:latin typeface="Lato" panose="020F0502020204030203" pitchFamily="34"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F2A50"/>
          </a:solidFill>
          <a:latin typeface="Lato" panose="020F0502020204030203" pitchFamily="34"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F2A50"/>
          </a:solidFill>
          <a:latin typeface="Lato" panose="020F0502020204030203"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F2A50"/>
          </a:solidFill>
          <a:latin typeface="Lato" panose="020F0502020204030203"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F2A50"/>
          </a:solidFill>
          <a:latin typeface="Lato" panose="020F05020202040302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5582D03-9E33-CF42-A067-15DEE99AB21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9948FF7-E0B6-3242-8D53-11D6C3DCF7F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descr="A close up of a sign&#10;&#10;Description automatically generated">
            <a:extLst>
              <a:ext uri="{FF2B5EF4-FFF2-40B4-BE49-F238E27FC236}">
                <a16:creationId xmlns:a16="http://schemas.microsoft.com/office/drawing/2014/main" id="{67FC06E8-C16C-CD4C-9900-C3DA61C4AA41}"/>
              </a:ext>
            </a:extLst>
          </p:cNvPr>
          <p:cNvPicPr>
            <a:picLocks noChangeAspect="1"/>
          </p:cNvPicPr>
          <p:nvPr userDrawn="1"/>
        </p:nvPicPr>
        <p:blipFill>
          <a:blip r:embed="rId21"/>
          <a:stretch>
            <a:fillRect/>
          </a:stretch>
        </p:blipFill>
        <p:spPr>
          <a:xfrm>
            <a:off x="11074399" y="5900915"/>
            <a:ext cx="776111" cy="776111"/>
          </a:xfrm>
          <a:prstGeom prst="rect">
            <a:avLst/>
          </a:prstGeom>
        </p:spPr>
      </p:pic>
      <p:sp>
        <p:nvSpPr>
          <p:cNvPr id="9" name="Footer Placeholder 8">
            <a:extLst>
              <a:ext uri="{FF2B5EF4-FFF2-40B4-BE49-F238E27FC236}">
                <a16:creationId xmlns:a16="http://schemas.microsoft.com/office/drawing/2014/main" id="{2414C031-8A68-C242-9A9C-6FCDA8639C8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Tree>
    <p:extLst>
      <p:ext uri="{BB962C8B-B14F-4D97-AF65-F5344CB8AC3E}">
        <p14:creationId xmlns:p14="http://schemas.microsoft.com/office/powerpoint/2010/main" val="339399957"/>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 id="2147483710" r:id="rId13"/>
    <p:sldLayoutId id="2147483711" r:id="rId14"/>
    <p:sldLayoutId id="2147483712" r:id="rId15"/>
    <p:sldLayoutId id="2147483713" r:id="rId16"/>
    <p:sldLayoutId id="2147483714" r:id="rId17"/>
    <p:sldLayoutId id="2147483715" r:id="rId18"/>
    <p:sldLayoutId id="2147483716" r:id="rId19"/>
  </p:sldLayoutIdLst>
  <p:txStyles>
    <p:titleStyle>
      <a:lvl1pPr algn="l" defTabSz="914400" rtl="0" eaLnBrk="1" latinLnBrk="0" hangingPunct="1">
        <a:lnSpc>
          <a:spcPct val="90000"/>
        </a:lnSpc>
        <a:spcBef>
          <a:spcPct val="0"/>
        </a:spcBef>
        <a:buNone/>
        <a:defRPr sz="4400" kern="1200">
          <a:solidFill>
            <a:srgbClr val="1F2A50"/>
          </a:solidFill>
          <a:latin typeface="Butler" panose="02070803080706020303" pitchFamily="18"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F2A50"/>
          </a:solidFill>
          <a:latin typeface="Lato" panose="020F0502020204030203" pitchFamily="34"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F2A50"/>
          </a:solidFill>
          <a:latin typeface="Lato" panose="020F0502020204030203" pitchFamily="34"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F2A50"/>
          </a:solidFill>
          <a:latin typeface="Lato" panose="020F0502020204030203"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F2A50"/>
          </a:solidFill>
          <a:latin typeface="Lato" panose="020F0502020204030203"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F2A50"/>
          </a:solidFill>
          <a:latin typeface="Lato" panose="020F05020202040302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7.xml"/><Relationship Id="rId1" Type="http://schemas.openxmlformats.org/officeDocument/2006/relationships/slideLayout" Target="../slideLayouts/slideLayout20.xml"/><Relationship Id="rId5" Type="http://schemas.openxmlformats.org/officeDocument/2006/relationships/image" Target="../media/image30.png"/><Relationship Id="rId4" Type="http://schemas.openxmlformats.org/officeDocument/2006/relationships/image" Target="../media/image29.png"/></Relationships>
</file>

<file path=ppt/slides/_rels/slide1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png"/><Relationship Id="rId1" Type="http://schemas.openxmlformats.org/officeDocument/2006/relationships/slideLayout" Target="../slideLayouts/slideLayout20.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hyperlink" Target="https://pixabay.com/en/new-advertising-note-font-143095/"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35.png"/><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39.png"/><Relationship Id="rId2" Type="http://schemas.openxmlformats.org/officeDocument/2006/relationships/notesSlide" Target="../notesSlides/notesSlide8.xml"/><Relationship Id="rId1" Type="http://schemas.openxmlformats.org/officeDocument/2006/relationships/slideLayout" Target="../slideLayouts/slideLayout28.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8.xml"/><Relationship Id="rId5" Type="http://schemas.openxmlformats.org/officeDocument/2006/relationships/image" Target="../media/image10.jfif"/><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11.xml"/><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11.xml"/><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20.xml"/><Relationship Id="rId5" Type="http://schemas.openxmlformats.org/officeDocument/2006/relationships/image" Target="../media/image21.png"/><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5.xml"/><Relationship Id="rId1" Type="http://schemas.openxmlformats.org/officeDocument/2006/relationships/slideLayout" Target="../slideLayouts/slideLayout11.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8F361A-24E1-9242-B2CF-D4BC257F00AA}"/>
              </a:ext>
            </a:extLst>
          </p:cNvPr>
          <p:cNvSpPr>
            <a:spLocks noGrp="1"/>
          </p:cNvSpPr>
          <p:nvPr>
            <p:ph type="ctrTitle"/>
          </p:nvPr>
        </p:nvSpPr>
        <p:spPr>
          <a:xfrm>
            <a:off x="1524000" y="1122363"/>
            <a:ext cx="9615948" cy="2387600"/>
          </a:xfrm>
        </p:spPr>
        <p:txBody>
          <a:bodyPr/>
          <a:lstStyle/>
          <a:p>
            <a:r>
              <a:rPr lang="en-US">
                <a:latin typeface="Butler"/>
              </a:rPr>
              <a:t>Challenge Fund </a:t>
            </a:r>
            <a:br>
              <a:rPr lang="en-US">
                <a:latin typeface="Butler"/>
              </a:rPr>
            </a:br>
            <a:r>
              <a:rPr lang="en-US">
                <a:latin typeface="Butler"/>
              </a:rPr>
              <a:t>for Youth Employment</a:t>
            </a:r>
          </a:p>
        </p:txBody>
      </p:sp>
      <p:sp>
        <p:nvSpPr>
          <p:cNvPr id="3" name="Subtitle 2">
            <a:extLst>
              <a:ext uri="{FF2B5EF4-FFF2-40B4-BE49-F238E27FC236}">
                <a16:creationId xmlns:a16="http://schemas.microsoft.com/office/drawing/2014/main" id="{A4685F90-CF10-2C44-9B29-E9DAEC485C49}"/>
              </a:ext>
            </a:extLst>
          </p:cNvPr>
          <p:cNvSpPr>
            <a:spLocks noGrp="1"/>
          </p:cNvSpPr>
          <p:nvPr>
            <p:ph type="subTitle" idx="1"/>
          </p:nvPr>
        </p:nvSpPr>
        <p:spPr>
          <a:xfrm>
            <a:off x="1523999" y="3829878"/>
            <a:ext cx="6838605" cy="1427922"/>
          </a:xfrm>
        </p:spPr>
        <p:txBody>
          <a:bodyPr vert="horz" lIns="91440" tIns="45720" rIns="91440" bIns="45720" rtlCol="0" anchor="t">
            <a:normAutofit/>
          </a:bodyPr>
          <a:lstStyle/>
          <a:p>
            <a:r>
              <a:rPr lang="en-US" dirty="0">
                <a:latin typeface="Lato"/>
                <a:ea typeface="Lato"/>
                <a:cs typeface="Lato"/>
              </a:rPr>
              <a:t>Information Session on Call for Solutions | Kenya</a:t>
            </a:r>
            <a:endParaRPr lang="en-US" dirty="0"/>
          </a:p>
          <a:p>
            <a:endParaRPr lang="en-US" dirty="0"/>
          </a:p>
          <a:p>
            <a:r>
              <a:rPr lang="en-US" dirty="0">
                <a:latin typeface="Lato"/>
                <a:ea typeface="Lato"/>
                <a:cs typeface="Lato"/>
              </a:rPr>
              <a:t>September 30, 2022</a:t>
            </a:r>
          </a:p>
        </p:txBody>
      </p:sp>
    </p:spTree>
    <p:extLst>
      <p:ext uri="{BB962C8B-B14F-4D97-AF65-F5344CB8AC3E}">
        <p14:creationId xmlns:p14="http://schemas.microsoft.com/office/powerpoint/2010/main" val="7014397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6" name="Google Shape;196;p9"/>
          <p:cNvSpPr txBox="1">
            <a:spLocks noGrp="1"/>
          </p:cNvSpPr>
          <p:nvPr>
            <p:ph type="body" idx="1"/>
          </p:nvPr>
        </p:nvSpPr>
        <p:spPr>
          <a:xfrm>
            <a:off x="829803" y="1878738"/>
            <a:ext cx="10290392" cy="4182754"/>
          </a:xfrm>
          <a:prstGeom prst="rect">
            <a:avLst/>
          </a:prstGeom>
          <a:noFill/>
          <a:ln>
            <a:noFill/>
          </a:ln>
        </p:spPr>
        <p:txBody>
          <a:bodyPr spcFirstLastPara="1" wrap="square" lIns="91425" tIns="45700" rIns="91425" bIns="45700" anchor="t" anchorCtr="0">
            <a:noAutofit/>
          </a:bodyPr>
          <a:lstStyle/>
          <a:p>
            <a:pPr marL="342900" indent="-342900">
              <a:spcBef>
                <a:spcPts val="0"/>
              </a:spcBef>
              <a:buSzPts val="2400"/>
            </a:pPr>
            <a:r>
              <a:rPr lang="en-US" sz="2400" b="1" dirty="0"/>
              <a:t>Projects in implementation phase </a:t>
            </a:r>
            <a:endParaRPr lang="en-US" sz="2400" b="1" dirty="0">
              <a:solidFill>
                <a:srgbClr val="38B188"/>
              </a:solidFill>
            </a:endParaRPr>
          </a:p>
          <a:p>
            <a:pPr marL="800100" lvl="1" indent="-342900">
              <a:spcBef>
                <a:spcPts val="0"/>
              </a:spcBef>
            </a:pPr>
            <a:r>
              <a:rPr lang="en-US" sz="2000" dirty="0">
                <a:solidFill>
                  <a:srgbClr val="38B188"/>
                </a:solidFill>
              </a:rPr>
              <a:t>Uganda, Egypt, Nigeria, Kenya, Jordan, Sudan </a:t>
            </a:r>
            <a:endParaRPr lang="en-US" sz="2000" dirty="0"/>
          </a:p>
          <a:p>
            <a:pPr marL="342900" indent="-342900">
              <a:buSzPts val="2400"/>
            </a:pPr>
            <a:r>
              <a:rPr lang="en-US" sz="2400" b="1" dirty="0"/>
              <a:t>Projects in Inception Phase </a:t>
            </a:r>
          </a:p>
          <a:p>
            <a:pPr marL="800100" lvl="1" indent="-342900"/>
            <a:r>
              <a:rPr lang="en-US" sz="2000" dirty="0">
                <a:solidFill>
                  <a:srgbClr val="38B188"/>
                </a:solidFill>
              </a:rPr>
              <a:t>Uganda (Round 2), Ethiopia, Morocco, Senegal, Tunisia, Burkina Faso</a:t>
            </a:r>
            <a:endParaRPr lang="en-US" sz="2000" b="1" dirty="0"/>
          </a:p>
          <a:p>
            <a:pPr marL="342900" indent="-342900">
              <a:buSzPts val="2400"/>
            </a:pPr>
            <a:r>
              <a:rPr lang="en-US" sz="2400" b="1" dirty="0"/>
              <a:t>Upcoming Countries for Launch  </a:t>
            </a:r>
          </a:p>
          <a:p>
            <a:pPr marL="800100" lvl="1" indent="-342900"/>
            <a:r>
              <a:rPr lang="en-US" sz="2000" dirty="0">
                <a:solidFill>
                  <a:srgbClr val="38B188"/>
                </a:solidFill>
              </a:rPr>
              <a:t>Egypt, Nigeria, Kenya, Jordan (all are Round 2)</a:t>
            </a:r>
            <a:endParaRPr lang="en-US" sz="2000" b="1" dirty="0">
              <a:solidFill>
                <a:srgbClr val="38B188"/>
              </a:solidFill>
            </a:endParaRPr>
          </a:p>
        </p:txBody>
      </p:sp>
      <p:sp>
        <p:nvSpPr>
          <p:cNvPr id="197" name="Google Shape;197;p9"/>
          <p:cNvSpPr txBox="1"/>
          <p:nvPr/>
        </p:nvSpPr>
        <p:spPr>
          <a:xfrm>
            <a:off x="457200" y="106997"/>
            <a:ext cx="10515600" cy="1325563"/>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1F2A50"/>
              </a:buClr>
              <a:buSzPts val="4400"/>
              <a:buFont typeface="Arial"/>
              <a:buNone/>
            </a:pPr>
            <a:r>
              <a:rPr lang="en-US" sz="4000" dirty="0">
                <a:solidFill>
                  <a:srgbClr val="1F2A50"/>
                </a:solidFill>
                <a:latin typeface="Butler" panose="02070803080706020303" charset="0"/>
                <a:ea typeface="Arial"/>
                <a:cs typeface="Arial"/>
                <a:sym typeface="Arial"/>
              </a:rPr>
              <a:t>Where are we now?</a:t>
            </a:r>
            <a:endParaRPr lang="en-US" sz="4000" dirty="0">
              <a:solidFill>
                <a:srgbClr val="1F2A50"/>
              </a:solidFill>
              <a:latin typeface="Butler" panose="02070803080706020303" charset="0"/>
              <a:ea typeface="Arial"/>
              <a:cs typeface="Arial"/>
            </a:endParaRPr>
          </a:p>
        </p:txBody>
      </p:sp>
      <p:cxnSp>
        <p:nvCxnSpPr>
          <p:cNvPr id="4" name="Straight Connector 3">
            <a:extLst>
              <a:ext uri="{FF2B5EF4-FFF2-40B4-BE49-F238E27FC236}">
                <a16:creationId xmlns:a16="http://schemas.microsoft.com/office/drawing/2014/main" id="{0D6C6F1D-F2CA-4099-AAFE-F8E038457150}"/>
              </a:ext>
            </a:extLst>
          </p:cNvPr>
          <p:cNvCxnSpPr/>
          <p:nvPr/>
        </p:nvCxnSpPr>
        <p:spPr>
          <a:xfrm>
            <a:off x="518160" y="1137920"/>
            <a:ext cx="11155680" cy="0"/>
          </a:xfrm>
          <a:prstGeom prst="line">
            <a:avLst/>
          </a:prstGeom>
          <a:ln>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3A7A7CB5-C376-F5B9-AB29-3DAE69FBEA77}"/>
              </a:ext>
            </a:extLst>
          </p:cNvPr>
          <p:cNvPicPr>
            <a:picLocks noChangeAspect="1"/>
          </p:cNvPicPr>
          <p:nvPr/>
        </p:nvPicPr>
        <p:blipFill rotWithShape="1">
          <a:blip r:embed="rId3"/>
          <a:srcRect l="15169" t="29214" r="47079" b="24495"/>
          <a:stretch/>
        </p:blipFill>
        <p:spPr>
          <a:xfrm>
            <a:off x="8049802" y="1192652"/>
            <a:ext cx="3684998" cy="2541662"/>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28CA39CA-72AD-4AA7-988D-F5F0EDB9A3B8}"/>
              </a:ext>
            </a:extLst>
          </p:cNvPr>
          <p:cNvSpPr>
            <a:spLocks noGrp="1"/>
          </p:cNvSpPr>
          <p:nvPr>
            <p:ph type="ctrTitle"/>
          </p:nvPr>
        </p:nvSpPr>
        <p:spPr>
          <a:xfrm>
            <a:off x="4127326" y="1457799"/>
            <a:ext cx="7709074" cy="2387600"/>
          </a:xfrm>
        </p:spPr>
        <p:txBody>
          <a:bodyPr anchor="b">
            <a:normAutofit/>
          </a:bodyPr>
          <a:lstStyle/>
          <a:p>
            <a:r>
              <a:rPr lang="en-US" dirty="0"/>
              <a:t>Challenges &amp; Opportunities </a:t>
            </a:r>
            <a:br>
              <a:rPr lang="en-US" dirty="0"/>
            </a:br>
            <a:r>
              <a:rPr lang="en-US" dirty="0"/>
              <a:t>in Kenya Counties</a:t>
            </a:r>
          </a:p>
        </p:txBody>
      </p:sp>
      <p:sp>
        <p:nvSpPr>
          <p:cNvPr id="12" name="Text Placeholder 3">
            <a:extLst>
              <a:ext uri="{FF2B5EF4-FFF2-40B4-BE49-F238E27FC236}">
                <a16:creationId xmlns:a16="http://schemas.microsoft.com/office/drawing/2014/main" id="{BF3E0590-5BFC-46E0-BADF-98FE2A1063B3}"/>
              </a:ext>
            </a:extLst>
          </p:cNvPr>
          <p:cNvSpPr>
            <a:spLocks noGrp="1"/>
          </p:cNvSpPr>
          <p:nvPr>
            <p:ph type="body" sz="quarter" idx="12"/>
          </p:nvPr>
        </p:nvSpPr>
        <p:spPr>
          <a:xfrm>
            <a:off x="1452880" y="583881"/>
            <a:ext cx="2434225" cy="4135437"/>
          </a:xfrm>
        </p:spPr>
        <p:txBody>
          <a:bodyPr anchor="ctr">
            <a:noAutofit/>
          </a:bodyPr>
          <a:lstStyle/>
          <a:p>
            <a:r>
              <a:rPr lang="en-US" sz="23900"/>
              <a:t>2</a:t>
            </a:r>
          </a:p>
        </p:txBody>
      </p:sp>
      <p:sp>
        <p:nvSpPr>
          <p:cNvPr id="5" name="Subtitle 2">
            <a:extLst>
              <a:ext uri="{FF2B5EF4-FFF2-40B4-BE49-F238E27FC236}">
                <a16:creationId xmlns:a16="http://schemas.microsoft.com/office/drawing/2014/main" id="{95ED07AE-4B51-488A-AE10-EB44EAE8F6E3}"/>
              </a:ext>
            </a:extLst>
          </p:cNvPr>
          <p:cNvSpPr>
            <a:spLocks noGrp="1"/>
          </p:cNvSpPr>
          <p:nvPr>
            <p:ph type="subTitle" idx="1"/>
          </p:nvPr>
        </p:nvSpPr>
        <p:spPr>
          <a:xfrm>
            <a:off x="4127326" y="3891437"/>
            <a:ext cx="6540675" cy="1655762"/>
          </a:xfrm>
        </p:spPr>
        <p:txBody>
          <a:bodyPr>
            <a:normAutofit/>
          </a:bodyPr>
          <a:lstStyle/>
          <a:p>
            <a:r>
              <a:rPr lang="en-US"/>
              <a:t>Key findings from Scoping Research</a:t>
            </a:r>
          </a:p>
        </p:txBody>
      </p:sp>
    </p:spTree>
    <p:extLst>
      <p:ext uri="{BB962C8B-B14F-4D97-AF65-F5344CB8AC3E}">
        <p14:creationId xmlns:p14="http://schemas.microsoft.com/office/powerpoint/2010/main" val="325828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0" name="Google Shape;290;p22"/>
          <p:cNvSpPr/>
          <p:nvPr/>
        </p:nvSpPr>
        <p:spPr>
          <a:xfrm>
            <a:off x="4441495" y="3791996"/>
            <a:ext cx="477521" cy="416059"/>
          </a:xfrm>
          <a:prstGeom prst="mathPlus">
            <a:avLst>
              <a:gd name="adj1" fmla="val 23520"/>
            </a:avLst>
          </a:prstGeom>
          <a:solidFill>
            <a:srgbClr val="1F2A5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lt1"/>
              </a:solidFill>
              <a:latin typeface="Lato"/>
              <a:ea typeface="Lato"/>
              <a:cs typeface="Lato"/>
              <a:sym typeface="Lato"/>
            </a:endParaRPr>
          </a:p>
        </p:txBody>
      </p:sp>
      <p:sp>
        <p:nvSpPr>
          <p:cNvPr id="291" name="Google Shape;291;p22"/>
          <p:cNvSpPr/>
          <p:nvPr/>
        </p:nvSpPr>
        <p:spPr>
          <a:xfrm>
            <a:off x="8839944" y="3791996"/>
            <a:ext cx="477520" cy="513080"/>
          </a:xfrm>
          <a:prstGeom prst="mathEqual">
            <a:avLst>
              <a:gd name="adj1" fmla="val 23520"/>
              <a:gd name="adj2" fmla="val 11760"/>
            </a:avLst>
          </a:prstGeom>
          <a:solidFill>
            <a:srgbClr val="1F2A5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dk1"/>
              </a:solidFill>
              <a:latin typeface="Lato"/>
              <a:ea typeface="Lato"/>
              <a:cs typeface="Lato"/>
              <a:sym typeface="Lato"/>
            </a:endParaRPr>
          </a:p>
        </p:txBody>
      </p:sp>
      <p:sp>
        <p:nvSpPr>
          <p:cNvPr id="292" name="Google Shape;292;p22"/>
          <p:cNvSpPr txBox="1"/>
          <p:nvPr/>
        </p:nvSpPr>
        <p:spPr>
          <a:xfrm>
            <a:off x="700509" y="2986707"/>
            <a:ext cx="3733348" cy="193895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dirty="0">
                <a:solidFill>
                  <a:srgbClr val="1F2A50"/>
                </a:solidFill>
                <a:latin typeface="Lato"/>
                <a:ea typeface="Lato"/>
                <a:cs typeface="Lato"/>
                <a:sym typeface="Lato"/>
              </a:rPr>
              <a:t>In-country Research</a:t>
            </a:r>
            <a:endParaRPr dirty="0"/>
          </a:p>
          <a:p>
            <a:endParaRPr sz="1600" dirty="0">
              <a:solidFill>
                <a:schemeClr val="dk1"/>
              </a:solidFill>
              <a:latin typeface="Lato"/>
              <a:ea typeface="Lato"/>
              <a:cs typeface="Lato"/>
              <a:sym typeface="Lato"/>
            </a:endParaRPr>
          </a:p>
          <a:p>
            <a:pPr marL="285750" marR="0" lvl="0" indent="-285750" algn="l" rtl="0">
              <a:spcBef>
                <a:spcPts val="0"/>
              </a:spcBef>
              <a:spcAft>
                <a:spcPts val="0"/>
              </a:spcAft>
              <a:buClr>
                <a:srgbClr val="38B188"/>
              </a:buClr>
              <a:buSzPts val="1600"/>
              <a:buFont typeface="Lato"/>
              <a:buChar char="•"/>
            </a:pPr>
            <a:r>
              <a:rPr lang="en-US" sz="1600" dirty="0">
                <a:solidFill>
                  <a:srgbClr val="38B188"/>
                </a:solidFill>
                <a:latin typeface="Lato"/>
                <a:ea typeface="Lato"/>
                <a:cs typeface="Lato"/>
                <a:sym typeface="Lato"/>
              </a:rPr>
              <a:t>Key Informant Interviews</a:t>
            </a:r>
            <a:endParaRPr sz="1600" dirty="0">
              <a:solidFill>
                <a:srgbClr val="38B188"/>
              </a:solidFill>
              <a:latin typeface="Lato"/>
              <a:ea typeface="Lato"/>
              <a:cs typeface="Lato"/>
              <a:sym typeface="Lato"/>
            </a:endParaRPr>
          </a:p>
          <a:p>
            <a:pPr marL="285750" marR="0" lvl="0" indent="-285750" algn="l" rtl="0">
              <a:spcBef>
                <a:spcPts val="0"/>
              </a:spcBef>
              <a:spcAft>
                <a:spcPts val="0"/>
              </a:spcAft>
              <a:buClr>
                <a:srgbClr val="38B188"/>
              </a:buClr>
              <a:buSzPts val="1600"/>
              <a:buFont typeface="Lato"/>
              <a:buChar char="•"/>
            </a:pPr>
            <a:r>
              <a:rPr lang="en-US" sz="1600" dirty="0">
                <a:solidFill>
                  <a:srgbClr val="38B188"/>
                </a:solidFill>
                <a:latin typeface="Lato"/>
                <a:ea typeface="Lato"/>
                <a:cs typeface="Lato"/>
                <a:sym typeface="Lato"/>
              </a:rPr>
              <a:t>Understand root causes of unemployment</a:t>
            </a:r>
            <a:endParaRPr sz="1600" dirty="0">
              <a:solidFill>
                <a:srgbClr val="38B188"/>
              </a:solidFill>
              <a:latin typeface="Lato"/>
              <a:ea typeface="Lato"/>
              <a:cs typeface="Lato"/>
              <a:sym typeface="Lato"/>
            </a:endParaRPr>
          </a:p>
          <a:p>
            <a:pPr marL="285750" indent="-285750">
              <a:buClr>
                <a:srgbClr val="38B188"/>
              </a:buClr>
              <a:buSzPts val="1600"/>
              <a:buFont typeface="Lato"/>
              <a:buChar char="•"/>
            </a:pPr>
            <a:r>
              <a:rPr lang="en-US" sz="1600" dirty="0">
                <a:solidFill>
                  <a:srgbClr val="38B188"/>
                </a:solidFill>
                <a:latin typeface="Lato"/>
                <a:sym typeface="Lato"/>
              </a:rPr>
              <a:t>Youth Sessions</a:t>
            </a:r>
            <a:endParaRPr dirty="0"/>
          </a:p>
          <a:p>
            <a:pPr marL="0" marR="0" lvl="0" indent="0" algn="l" rtl="0">
              <a:spcBef>
                <a:spcPts val="0"/>
              </a:spcBef>
              <a:spcAft>
                <a:spcPts val="0"/>
              </a:spcAft>
              <a:buNone/>
            </a:pPr>
            <a:endParaRPr sz="1600" dirty="0">
              <a:solidFill>
                <a:srgbClr val="38B188"/>
              </a:solidFill>
              <a:latin typeface="Lato"/>
              <a:ea typeface="Lato"/>
              <a:cs typeface="Lato"/>
              <a:sym typeface="Lato"/>
            </a:endParaRPr>
          </a:p>
        </p:txBody>
      </p:sp>
      <p:sp>
        <p:nvSpPr>
          <p:cNvPr id="293" name="Google Shape;293;p22"/>
          <p:cNvSpPr txBox="1"/>
          <p:nvPr/>
        </p:nvSpPr>
        <p:spPr>
          <a:xfrm>
            <a:off x="5194224" y="2975886"/>
            <a:ext cx="3322140" cy="218517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dirty="0">
                <a:solidFill>
                  <a:srgbClr val="1F2A50"/>
                </a:solidFill>
                <a:latin typeface="Lato"/>
                <a:ea typeface="Lato"/>
                <a:cs typeface="Lato"/>
                <a:sym typeface="Lato"/>
              </a:rPr>
              <a:t>Portfolio Development</a:t>
            </a:r>
            <a:endParaRPr dirty="0"/>
          </a:p>
          <a:p>
            <a:pPr marL="0" marR="0" lvl="0" indent="0" algn="l" rtl="0">
              <a:spcBef>
                <a:spcPts val="0"/>
              </a:spcBef>
              <a:spcAft>
                <a:spcPts val="0"/>
              </a:spcAft>
              <a:buNone/>
            </a:pPr>
            <a:endParaRPr sz="1600" dirty="0">
              <a:solidFill>
                <a:schemeClr val="dk1"/>
              </a:solidFill>
              <a:latin typeface="Lato"/>
              <a:ea typeface="Lato"/>
              <a:cs typeface="Lato"/>
              <a:sym typeface="Lato"/>
            </a:endParaRPr>
          </a:p>
          <a:p>
            <a:pPr marL="285750" marR="0" lvl="0" indent="-285750" algn="l" rtl="0">
              <a:spcBef>
                <a:spcPts val="0"/>
              </a:spcBef>
              <a:spcAft>
                <a:spcPts val="0"/>
              </a:spcAft>
              <a:buClr>
                <a:srgbClr val="38B188"/>
              </a:buClr>
              <a:buSzPts val="1600"/>
              <a:buFont typeface="Lato"/>
              <a:buChar char="•"/>
            </a:pPr>
            <a:r>
              <a:rPr lang="en-US" sz="1600" dirty="0">
                <a:solidFill>
                  <a:srgbClr val="38B188"/>
                </a:solidFill>
                <a:latin typeface="Lato"/>
                <a:ea typeface="Lato"/>
                <a:cs typeface="Lato"/>
                <a:sym typeface="Lato"/>
              </a:rPr>
              <a:t>Establish pipeline</a:t>
            </a:r>
            <a:endParaRPr sz="1600" dirty="0">
              <a:solidFill>
                <a:srgbClr val="38B188"/>
              </a:solidFill>
              <a:latin typeface="Lato"/>
              <a:ea typeface="Lato"/>
              <a:cs typeface="Lato"/>
              <a:sym typeface="Lato"/>
            </a:endParaRPr>
          </a:p>
          <a:p>
            <a:pPr marL="285750" marR="0" lvl="0" indent="-285750" algn="l" rtl="0">
              <a:spcBef>
                <a:spcPts val="0"/>
              </a:spcBef>
              <a:spcAft>
                <a:spcPts val="0"/>
              </a:spcAft>
              <a:buClr>
                <a:srgbClr val="38B188"/>
              </a:buClr>
              <a:buSzPts val="1600"/>
              <a:buFont typeface="Lato"/>
              <a:buChar char="•"/>
            </a:pPr>
            <a:r>
              <a:rPr lang="en-US" sz="1600" dirty="0">
                <a:solidFill>
                  <a:srgbClr val="38B188"/>
                </a:solidFill>
                <a:latin typeface="Lato"/>
                <a:ea typeface="Lato"/>
                <a:cs typeface="Lato"/>
                <a:sym typeface="Lato"/>
              </a:rPr>
              <a:t>Engage directly with prospects, analyze feasibility and fit</a:t>
            </a:r>
            <a:endParaRPr dirty="0"/>
          </a:p>
          <a:p>
            <a:pPr marL="0" marR="0" lvl="0" indent="0" algn="l" rtl="0">
              <a:spcBef>
                <a:spcPts val="0"/>
              </a:spcBef>
              <a:spcAft>
                <a:spcPts val="0"/>
              </a:spcAft>
              <a:buNone/>
            </a:pPr>
            <a:endParaRPr sz="1600" dirty="0">
              <a:solidFill>
                <a:srgbClr val="38B188"/>
              </a:solidFill>
              <a:latin typeface="Lato"/>
              <a:ea typeface="Lato"/>
              <a:cs typeface="Lato"/>
              <a:sym typeface="Lato"/>
            </a:endParaRPr>
          </a:p>
          <a:p>
            <a:pPr marL="0" marR="0" lvl="0" indent="0" algn="l" rtl="0">
              <a:spcBef>
                <a:spcPts val="0"/>
              </a:spcBef>
              <a:spcAft>
                <a:spcPts val="0"/>
              </a:spcAft>
              <a:buNone/>
            </a:pPr>
            <a:endParaRPr sz="1600" dirty="0">
              <a:solidFill>
                <a:srgbClr val="38B188"/>
              </a:solidFill>
              <a:latin typeface="Lato"/>
              <a:ea typeface="Lato"/>
              <a:cs typeface="Lato"/>
              <a:sym typeface="Lato"/>
            </a:endParaRPr>
          </a:p>
          <a:p>
            <a:pPr marL="0" marR="0" lvl="0" indent="0" algn="l" rtl="0">
              <a:spcBef>
                <a:spcPts val="0"/>
              </a:spcBef>
              <a:spcAft>
                <a:spcPts val="0"/>
              </a:spcAft>
              <a:buNone/>
            </a:pPr>
            <a:endParaRPr sz="1600" dirty="0">
              <a:solidFill>
                <a:schemeClr val="dk1"/>
              </a:solidFill>
              <a:latin typeface="Lato"/>
              <a:ea typeface="Lato"/>
              <a:cs typeface="Lato"/>
              <a:sym typeface="Lato"/>
            </a:endParaRPr>
          </a:p>
        </p:txBody>
      </p:sp>
      <p:sp>
        <p:nvSpPr>
          <p:cNvPr id="294" name="Google Shape;294;p22"/>
          <p:cNvSpPr txBox="1"/>
          <p:nvPr/>
        </p:nvSpPr>
        <p:spPr>
          <a:xfrm>
            <a:off x="9695150" y="2986707"/>
            <a:ext cx="1856589" cy="218521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dirty="0">
                <a:solidFill>
                  <a:srgbClr val="1F2A50"/>
                </a:solidFill>
                <a:latin typeface="Lato"/>
                <a:ea typeface="Lato"/>
                <a:cs typeface="Lato"/>
                <a:sym typeface="Lato"/>
              </a:rPr>
              <a:t>Publish call</a:t>
            </a:r>
            <a:endParaRPr dirty="0"/>
          </a:p>
          <a:p>
            <a:pPr marL="0" marR="0" lvl="0" indent="0" algn="l" rtl="0">
              <a:spcBef>
                <a:spcPts val="0"/>
              </a:spcBef>
              <a:spcAft>
                <a:spcPts val="0"/>
              </a:spcAft>
              <a:buNone/>
            </a:pPr>
            <a:endParaRPr sz="1600" dirty="0">
              <a:solidFill>
                <a:schemeClr val="dk1"/>
              </a:solidFill>
              <a:highlight>
                <a:srgbClr val="EF7983"/>
              </a:highlight>
              <a:latin typeface="Lato"/>
              <a:ea typeface="Lato"/>
              <a:cs typeface="Lato"/>
              <a:sym typeface="Lato"/>
            </a:endParaRPr>
          </a:p>
          <a:p>
            <a:pPr marL="0" marR="0" lvl="0" indent="0" algn="l" rtl="0">
              <a:spcBef>
                <a:spcPts val="0"/>
              </a:spcBef>
              <a:spcAft>
                <a:spcPts val="0"/>
              </a:spcAft>
              <a:buNone/>
            </a:pPr>
            <a:r>
              <a:rPr lang="en-US" sz="1600" i="1" dirty="0">
                <a:solidFill>
                  <a:srgbClr val="38B188"/>
                </a:solidFill>
                <a:latin typeface="Lato"/>
                <a:ea typeface="Lato"/>
                <a:cs typeface="Lato"/>
                <a:sym typeface="Lato"/>
              </a:rPr>
              <a:t>A strategic call where CFYE can play an additional role in YE promotion</a:t>
            </a:r>
            <a:endParaRPr sz="1600" i="1" dirty="0">
              <a:solidFill>
                <a:srgbClr val="38B188"/>
              </a:solidFill>
              <a:latin typeface="Lato"/>
              <a:ea typeface="Lato"/>
              <a:cs typeface="Lato"/>
              <a:sym typeface="Lato"/>
            </a:endParaRPr>
          </a:p>
          <a:p>
            <a:pPr marL="0" marR="0" lvl="0" indent="0" algn="l" rtl="0">
              <a:spcBef>
                <a:spcPts val="0"/>
              </a:spcBef>
              <a:spcAft>
                <a:spcPts val="0"/>
              </a:spcAft>
              <a:buNone/>
            </a:pPr>
            <a:endParaRPr sz="1600" dirty="0">
              <a:solidFill>
                <a:schemeClr val="dk1"/>
              </a:solidFill>
              <a:latin typeface="Lato"/>
              <a:ea typeface="Lato"/>
              <a:cs typeface="Lato"/>
              <a:sym typeface="Lato"/>
            </a:endParaRPr>
          </a:p>
        </p:txBody>
      </p:sp>
      <p:sp>
        <p:nvSpPr>
          <p:cNvPr id="297" name="Google Shape;297;p22"/>
          <p:cNvSpPr txBox="1"/>
          <p:nvPr/>
        </p:nvSpPr>
        <p:spPr>
          <a:xfrm>
            <a:off x="396240" y="143491"/>
            <a:ext cx="10515600" cy="1325563"/>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1F2A50"/>
              </a:buClr>
              <a:buSzPts val="4400"/>
              <a:buFont typeface="Arial"/>
              <a:buNone/>
            </a:pPr>
            <a:r>
              <a:rPr lang="en-US" sz="4000" b="1" dirty="0">
                <a:solidFill>
                  <a:srgbClr val="1F2A50"/>
                </a:solidFill>
                <a:latin typeface="Butler" panose="02070803080706020303" charset="0"/>
                <a:ea typeface="Arial"/>
                <a:cs typeface="Arial"/>
                <a:sym typeface="Arial"/>
              </a:rPr>
              <a:t>Two Key Workstreams</a:t>
            </a:r>
            <a:endParaRPr lang="en-US" sz="4000" b="1" dirty="0">
              <a:solidFill>
                <a:srgbClr val="EF7983"/>
              </a:solidFill>
              <a:latin typeface="Butler" panose="02070803080706020303" charset="0"/>
              <a:ea typeface="Arial"/>
              <a:cs typeface="Arial"/>
            </a:endParaRPr>
          </a:p>
        </p:txBody>
      </p:sp>
      <p:pic>
        <p:nvPicPr>
          <p:cNvPr id="298" name="Google Shape;298;p22"/>
          <p:cNvPicPr preferRelativeResize="0"/>
          <p:nvPr/>
        </p:nvPicPr>
        <p:blipFill rotWithShape="1">
          <a:blip r:embed="rId3">
            <a:alphaModFix/>
          </a:blip>
          <a:srcRect/>
          <a:stretch/>
        </p:blipFill>
        <p:spPr>
          <a:xfrm>
            <a:off x="1345102" y="1808618"/>
            <a:ext cx="1201691" cy="1201691"/>
          </a:xfrm>
          <a:prstGeom prst="rect">
            <a:avLst/>
          </a:prstGeom>
          <a:noFill/>
          <a:ln>
            <a:noFill/>
          </a:ln>
        </p:spPr>
      </p:pic>
      <p:pic>
        <p:nvPicPr>
          <p:cNvPr id="299" name="Google Shape;299;p22"/>
          <p:cNvPicPr preferRelativeResize="0"/>
          <p:nvPr/>
        </p:nvPicPr>
        <p:blipFill rotWithShape="1">
          <a:blip r:embed="rId4">
            <a:alphaModFix/>
          </a:blip>
          <a:srcRect/>
          <a:stretch/>
        </p:blipFill>
        <p:spPr>
          <a:xfrm>
            <a:off x="6019905" y="1808618"/>
            <a:ext cx="1201691" cy="1201691"/>
          </a:xfrm>
          <a:prstGeom prst="rect">
            <a:avLst/>
          </a:prstGeom>
          <a:noFill/>
          <a:ln>
            <a:noFill/>
          </a:ln>
        </p:spPr>
      </p:pic>
      <p:pic>
        <p:nvPicPr>
          <p:cNvPr id="300" name="Google Shape;300;p22"/>
          <p:cNvPicPr preferRelativeResize="0"/>
          <p:nvPr/>
        </p:nvPicPr>
        <p:blipFill rotWithShape="1">
          <a:blip r:embed="rId5">
            <a:alphaModFix/>
          </a:blip>
          <a:srcRect/>
          <a:stretch/>
        </p:blipFill>
        <p:spPr>
          <a:xfrm>
            <a:off x="9872289" y="1808618"/>
            <a:ext cx="1201691" cy="1201691"/>
          </a:xfrm>
          <a:prstGeom prst="rect">
            <a:avLst/>
          </a:prstGeom>
          <a:noFill/>
          <a:ln>
            <a:noFill/>
          </a:ln>
        </p:spPr>
      </p:pic>
      <p:cxnSp>
        <p:nvCxnSpPr>
          <p:cNvPr id="16" name="Straight Connector 15">
            <a:extLst>
              <a:ext uri="{FF2B5EF4-FFF2-40B4-BE49-F238E27FC236}">
                <a16:creationId xmlns:a16="http://schemas.microsoft.com/office/drawing/2014/main" id="{4D8C51EB-151D-420D-87D7-5F53D19E5BC9}"/>
              </a:ext>
            </a:extLst>
          </p:cNvPr>
          <p:cNvCxnSpPr/>
          <p:nvPr/>
        </p:nvCxnSpPr>
        <p:spPr>
          <a:xfrm>
            <a:off x="396240" y="1259840"/>
            <a:ext cx="11155680" cy="0"/>
          </a:xfrm>
          <a:prstGeom prst="line">
            <a:avLst/>
          </a:prstGeom>
          <a:ln>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3D640D17-594E-68A6-CA5A-020142CAE4D9}"/>
              </a:ext>
            </a:extLst>
          </p:cNvPr>
          <p:cNvSpPr/>
          <p:nvPr/>
        </p:nvSpPr>
        <p:spPr>
          <a:xfrm>
            <a:off x="2784935" y="5333251"/>
            <a:ext cx="6055009" cy="7934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1" dirty="0">
              <a:solidFill>
                <a:srgbClr val="0F1428"/>
              </a:solidFill>
              <a:latin typeface="Lato"/>
              <a:ea typeface="Lato"/>
              <a:cs typeface="Lato"/>
              <a:sym typeface="Lato"/>
            </a:endParaRPr>
          </a:p>
          <a:p>
            <a:pPr algn="ctr"/>
            <a:r>
              <a:rPr lang="en-US" sz="1800" b="1" i="1" dirty="0">
                <a:solidFill>
                  <a:srgbClr val="0F1428"/>
                </a:solidFill>
                <a:latin typeface="Lato"/>
                <a:ea typeface="Lato"/>
                <a:cs typeface="Lato"/>
                <a:sym typeface="Lato"/>
              </a:rPr>
              <a:t>What are sustainable business opportunities that meet the objectives of CFYE?</a:t>
            </a:r>
            <a:endParaRPr lang="en-US" sz="1800" b="1" i="1" dirty="0">
              <a:solidFill>
                <a:srgbClr val="0F1428"/>
              </a:solidFill>
              <a:latin typeface="Lato"/>
              <a:ea typeface="Lato"/>
              <a:cs typeface="Lato"/>
            </a:endParaRPr>
          </a:p>
          <a:p>
            <a:pPr algn="ct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9F531E4-49D6-97A5-EA6C-019DB6E191DB}"/>
              </a:ext>
            </a:extLst>
          </p:cNvPr>
          <p:cNvPicPr>
            <a:picLocks noChangeAspect="1"/>
          </p:cNvPicPr>
          <p:nvPr/>
        </p:nvPicPr>
        <p:blipFill rotWithShape="1">
          <a:blip r:embed="rId2"/>
          <a:srcRect l="37248" t="23820" r="38904" b="17154"/>
          <a:stretch/>
        </p:blipFill>
        <p:spPr>
          <a:xfrm>
            <a:off x="8051513" y="2366466"/>
            <a:ext cx="2959243" cy="4119937"/>
          </a:xfrm>
          <a:prstGeom prst="rect">
            <a:avLst/>
          </a:prstGeom>
        </p:spPr>
      </p:pic>
      <p:sp>
        <p:nvSpPr>
          <p:cNvPr id="11" name="Rectangle 10">
            <a:extLst>
              <a:ext uri="{FF2B5EF4-FFF2-40B4-BE49-F238E27FC236}">
                <a16:creationId xmlns:a16="http://schemas.microsoft.com/office/drawing/2014/main" id="{0ACDEC01-03C6-12C7-53EB-C2CE6F41C342}"/>
              </a:ext>
            </a:extLst>
          </p:cNvPr>
          <p:cNvSpPr/>
          <p:nvPr/>
        </p:nvSpPr>
        <p:spPr>
          <a:xfrm>
            <a:off x="4323700" y="1601051"/>
            <a:ext cx="3143892" cy="52570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Scoping Highlights Report</a:t>
            </a:r>
          </a:p>
          <a:p>
            <a:pPr algn="ctr"/>
            <a:r>
              <a:rPr lang="en-US" dirty="0"/>
              <a:t>December 2020</a:t>
            </a:r>
          </a:p>
        </p:txBody>
      </p:sp>
      <p:sp>
        <p:nvSpPr>
          <p:cNvPr id="12" name="Rectangle 11">
            <a:extLst>
              <a:ext uri="{FF2B5EF4-FFF2-40B4-BE49-F238E27FC236}">
                <a16:creationId xmlns:a16="http://schemas.microsoft.com/office/drawing/2014/main" id="{B188BC78-0EF3-67CC-A247-5B6A93849193}"/>
              </a:ext>
            </a:extLst>
          </p:cNvPr>
          <p:cNvSpPr/>
          <p:nvPr/>
        </p:nvSpPr>
        <p:spPr>
          <a:xfrm>
            <a:off x="7959188" y="1381871"/>
            <a:ext cx="3143892" cy="888714"/>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Scoping Report Annex</a:t>
            </a:r>
          </a:p>
          <a:p>
            <a:pPr algn="ctr"/>
            <a:r>
              <a:rPr lang="en-US" dirty="0"/>
              <a:t>County Development</a:t>
            </a:r>
          </a:p>
          <a:p>
            <a:pPr algn="ctr"/>
            <a:r>
              <a:rPr lang="en-US" dirty="0"/>
              <a:t>September 2022</a:t>
            </a:r>
          </a:p>
        </p:txBody>
      </p:sp>
      <p:sp>
        <p:nvSpPr>
          <p:cNvPr id="14" name="Flowchart: Process 13">
            <a:extLst>
              <a:ext uri="{FF2B5EF4-FFF2-40B4-BE49-F238E27FC236}">
                <a16:creationId xmlns:a16="http://schemas.microsoft.com/office/drawing/2014/main" id="{9DBD14AF-87BA-E779-7DB9-0D7A041277A2}"/>
              </a:ext>
            </a:extLst>
          </p:cNvPr>
          <p:cNvSpPr/>
          <p:nvPr/>
        </p:nvSpPr>
        <p:spPr>
          <a:xfrm>
            <a:off x="7643971" y="1315089"/>
            <a:ext cx="3729519" cy="5250094"/>
          </a:xfrm>
          <a:prstGeom prst="flowChartProcess">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Picture 15">
            <a:extLst>
              <a:ext uri="{FF2B5EF4-FFF2-40B4-BE49-F238E27FC236}">
                <a16:creationId xmlns:a16="http://schemas.microsoft.com/office/drawing/2014/main" id="{3CA64386-08AB-3D45-5A39-54043134C8F0}"/>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7884961" y="805152"/>
            <a:ext cx="744354" cy="525700"/>
          </a:xfrm>
          <a:prstGeom prst="rect">
            <a:avLst/>
          </a:prstGeom>
        </p:spPr>
      </p:pic>
      <p:sp>
        <p:nvSpPr>
          <p:cNvPr id="17" name="Google Shape;297;p22">
            <a:extLst>
              <a:ext uri="{FF2B5EF4-FFF2-40B4-BE49-F238E27FC236}">
                <a16:creationId xmlns:a16="http://schemas.microsoft.com/office/drawing/2014/main" id="{BD8A6BD8-408B-1CF8-70B8-8DB8B16866FF}"/>
              </a:ext>
            </a:extLst>
          </p:cNvPr>
          <p:cNvSpPr txBox="1"/>
          <p:nvPr/>
        </p:nvSpPr>
        <p:spPr>
          <a:xfrm>
            <a:off x="416787" y="212353"/>
            <a:ext cx="10515600" cy="611660"/>
          </a:xfrm>
          <a:prstGeom prst="rect">
            <a:avLst/>
          </a:prstGeom>
          <a:noFill/>
          <a:ln>
            <a:noFill/>
          </a:ln>
        </p:spPr>
        <p:txBody>
          <a:bodyPr spcFirstLastPara="1" wrap="square" lIns="91425" tIns="45700" rIns="91425" bIns="45700" anchor="ctr" anchorCtr="0">
            <a:normAutofit lnSpcReduction="10000"/>
          </a:bodyPr>
          <a:lstStyle/>
          <a:p>
            <a:pPr marL="0" marR="0" lvl="0" indent="0" algn="l" rtl="0">
              <a:lnSpc>
                <a:spcPct val="90000"/>
              </a:lnSpc>
              <a:spcBef>
                <a:spcPts val="0"/>
              </a:spcBef>
              <a:spcAft>
                <a:spcPts val="0"/>
              </a:spcAft>
              <a:buClr>
                <a:srgbClr val="1F2A50"/>
              </a:buClr>
              <a:buSzPts val="4400"/>
              <a:buFont typeface="Arial"/>
              <a:buNone/>
            </a:pPr>
            <a:r>
              <a:rPr lang="en-US" sz="4000" b="1" dirty="0">
                <a:solidFill>
                  <a:srgbClr val="1F2A50"/>
                </a:solidFill>
                <a:latin typeface="Butler" panose="02070803080706020303" charset="0"/>
                <a:ea typeface="Arial"/>
                <a:cs typeface="Arial"/>
                <a:sym typeface="Arial"/>
              </a:rPr>
              <a:t>Scoping Research</a:t>
            </a:r>
            <a:endParaRPr lang="en-US" sz="4000" b="1" dirty="0">
              <a:solidFill>
                <a:srgbClr val="EF7983"/>
              </a:solidFill>
              <a:latin typeface="Butler" panose="02070803080706020303" charset="0"/>
              <a:ea typeface="Arial"/>
              <a:cs typeface="Arial"/>
            </a:endParaRPr>
          </a:p>
        </p:txBody>
      </p:sp>
      <p:pic>
        <p:nvPicPr>
          <p:cNvPr id="19" name="Picture 18">
            <a:extLst>
              <a:ext uri="{FF2B5EF4-FFF2-40B4-BE49-F238E27FC236}">
                <a16:creationId xmlns:a16="http://schemas.microsoft.com/office/drawing/2014/main" id="{D171B150-346A-DA52-B554-8BB3A3F14AE9}"/>
              </a:ext>
            </a:extLst>
          </p:cNvPr>
          <p:cNvPicPr>
            <a:picLocks noChangeAspect="1"/>
          </p:cNvPicPr>
          <p:nvPr/>
        </p:nvPicPr>
        <p:blipFill rotWithShape="1">
          <a:blip r:embed="rId5"/>
          <a:srcRect l="25197" t="17529" r="44635" b="6616"/>
          <a:stretch/>
        </p:blipFill>
        <p:spPr>
          <a:xfrm>
            <a:off x="770271" y="2356191"/>
            <a:ext cx="2907587" cy="4119939"/>
          </a:xfrm>
          <a:prstGeom prst="rect">
            <a:avLst/>
          </a:prstGeom>
        </p:spPr>
      </p:pic>
      <p:pic>
        <p:nvPicPr>
          <p:cNvPr id="20" name="Picture 19">
            <a:extLst>
              <a:ext uri="{FF2B5EF4-FFF2-40B4-BE49-F238E27FC236}">
                <a16:creationId xmlns:a16="http://schemas.microsoft.com/office/drawing/2014/main" id="{907A190F-5996-1AF2-092F-26E786A7B28E}"/>
              </a:ext>
            </a:extLst>
          </p:cNvPr>
          <p:cNvPicPr>
            <a:picLocks noChangeAspect="1"/>
          </p:cNvPicPr>
          <p:nvPr/>
        </p:nvPicPr>
        <p:blipFill rotWithShape="1">
          <a:blip r:embed="rId6"/>
          <a:srcRect l="30000" t="17228" r="45899" b="22696"/>
          <a:stretch/>
        </p:blipFill>
        <p:spPr>
          <a:xfrm>
            <a:off x="4467542" y="2366466"/>
            <a:ext cx="2938409" cy="4119937"/>
          </a:xfrm>
          <a:prstGeom prst="rect">
            <a:avLst/>
          </a:prstGeom>
        </p:spPr>
      </p:pic>
      <p:sp>
        <p:nvSpPr>
          <p:cNvPr id="21" name="Rectangle 20">
            <a:extLst>
              <a:ext uri="{FF2B5EF4-FFF2-40B4-BE49-F238E27FC236}">
                <a16:creationId xmlns:a16="http://schemas.microsoft.com/office/drawing/2014/main" id="{4EE44AB5-7DA1-AC5A-8859-8A7441CF8680}"/>
              </a:ext>
            </a:extLst>
          </p:cNvPr>
          <p:cNvSpPr/>
          <p:nvPr/>
        </p:nvSpPr>
        <p:spPr>
          <a:xfrm>
            <a:off x="616445" y="1582212"/>
            <a:ext cx="3143892" cy="52570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Youth Aspiration Report</a:t>
            </a:r>
          </a:p>
          <a:p>
            <a:pPr algn="ctr"/>
            <a:r>
              <a:rPr lang="en-US" dirty="0"/>
              <a:t>November 2020</a:t>
            </a:r>
          </a:p>
        </p:txBody>
      </p:sp>
      <p:cxnSp>
        <p:nvCxnSpPr>
          <p:cNvPr id="23" name="Straight Connector 22">
            <a:extLst>
              <a:ext uri="{FF2B5EF4-FFF2-40B4-BE49-F238E27FC236}">
                <a16:creationId xmlns:a16="http://schemas.microsoft.com/office/drawing/2014/main" id="{201F5555-C6C7-D197-8A16-3E6B80DFEB86}"/>
              </a:ext>
            </a:extLst>
          </p:cNvPr>
          <p:cNvCxnSpPr/>
          <p:nvPr/>
        </p:nvCxnSpPr>
        <p:spPr>
          <a:xfrm>
            <a:off x="303772" y="820914"/>
            <a:ext cx="11155680" cy="0"/>
          </a:xfrm>
          <a:prstGeom prst="line">
            <a:avLst/>
          </a:prstGeom>
          <a:ln>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805717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0AE807E-8474-472C-9244-BD7E0149AA89}"/>
              </a:ext>
            </a:extLst>
          </p:cNvPr>
          <p:cNvSpPr txBox="1"/>
          <p:nvPr/>
        </p:nvSpPr>
        <p:spPr>
          <a:xfrm>
            <a:off x="416560" y="264160"/>
            <a:ext cx="11410320" cy="461665"/>
          </a:xfrm>
          <a:prstGeom prst="rect">
            <a:avLst/>
          </a:prstGeom>
          <a:noFill/>
        </p:spPr>
        <p:txBody>
          <a:bodyPr wrap="square" rtlCol="0">
            <a:spAutoFit/>
          </a:bodyPr>
          <a:lstStyle/>
          <a:p>
            <a:r>
              <a:rPr lang="en-US" sz="2400" b="1" dirty="0">
                <a:latin typeface="Lato" panose="020F0502020204030203" pitchFamily="34" charset="0"/>
                <a:ea typeface="Lato" panose="020F0502020204030203" pitchFamily="34" charset="0"/>
                <a:cs typeface="Lato" panose="020F0502020204030203" pitchFamily="34" charset="0"/>
              </a:rPr>
              <a:t>Key Observations on Youth Employment in Kenya’s Counties</a:t>
            </a:r>
          </a:p>
        </p:txBody>
      </p:sp>
      <p:graphicFrame>
        <p:nvGraphicFramePr>
          <p:cNvPr id="3" name="Table 4">
            <a:extLst>
              <a:ext uri="{FF2B5EF4-FFF2-40B4-BE49-F238E27FC236}">
                <a16:creationId xmlns:a16="http://schemas.microsoft.com/office/drawing/2014/main" id="{BDE108C9-6C44-6089-B427-F7A51D81A278}"/>
              </a:ext>
            </a:extLst>
          </p:cNvPr>
          <p:cNvGraphicFramePr>
            <a:graphicFrameLocks noGrp="1"/>
          </p:cNvGraphicFramePr>
          <p:nvPr>
            <p:extLst>
              <p:ext uri="{D42A27DB-BD31-4B8C-83A1-F6EECF244321}">
                <p14:modId xmlns:p14="http://schemas.microsoft.com/office/powerpoint/2010/main" val="2933382905"/>
              </p:ext>
            </p:extLst>
          </p:nvPr>
        </p:nvGraphicFramePr>
        <p:xfrm>
          <a:off x="416560" y="725825"/>
          <a:ext cx="11358880" cy="6066021"/>
        </p:xfrm>
        <a:graphic>
          <a:graphicData uri="http://schemas.openxmlformats.org/drawingml/2006/table">
            <a:tbl>
              <a:tblPr firstRow="1" bandRow="1">
                <a:tableStyleId>{5C22544A-7EE6-4342-B048-85BDC9FD1C3A}</a:tableStyleId>
              </a:tblPr>
              <a:tblGrid>
                <a:gridCol w="5736258">
                  <a:extLst>
                    <a:ext uri="{9D8B030D-6E8A-4147-A177-3AD203B41FA5}">
                      <a16:colId xmlns:a16="http://schemas.microsoft.com/office/drawing/2014/main" val="3148026812"/>
                    </a:ext>
                  </a:extLst>
                </a:gridCol>
                <a:gridCol w="5622622">
                  <a:extLst>
                    <a:ext uri="{9D8B030D-6E8A-4147-A177-3AD203B41FA5}">
                      <a16:colId xmlns:a16="http://schemas.microsoft.com/office/drawing/2014/main" val="702891314"/>
                    </a:ext>
                  </a:extLst>
                </a:gridCol>
              </a:tblGrid>
              <a:tr h="412893">
                <a:tc>
                  <a:txBody>
                    <a:bodyPr/>
                    <a:lstStyle/>
                    <a:p>
                      <a:r>
                        <a:rPr lang="en-US" sz="1600" dirty="0"/>
                        <a:t>Key Challenges</a:t>
                      </a:r>
                    </a:p>
                  </a:txBody>
                  <a:tcPr/>
                </a:tc>
                <a:tc>
                  <a:txBody>
                    <a:bodyPr/>
                    <a:lstStyle/>
                    <a:p>
                      <a:r>
                        <a:rPr lang="en-US" sz="1600" dirty="0"/>
                        <a:t>Opportunities for CFYE support</a:t>
                      </a:r>
                    </a:p>
                  </a:txBody>
                  <a:tcPr/>
                </a:tc>
                <a:extLst>
                  <a:ext uri="{0D108BD9-81ED-4DB2-BD59-A6C34878D82A}">
                    <a16:rowId xmlns:a16="http://schemas.microsoft.com/office/drawing/2014/main" val="2561349098"/>
                  </a:ext>
                </a:extLst>
              </a:tr>
              <a:tr h="1324728">
                <a:tc>
                  <a:txBody>
                    <a:bodyPr/>
                    <a:lstStyle/>
                    <a:p>
                      <a:r>
                        <a:rPr lang="en-US" sz="1600" dirty="0"/>
                        <a:t>Most entrepreneurs are necessity entrepreneurs &amp; once they find work they are likely to close the business</a:t>
                      </a:r>
                    </a:p>
                  </a:txBody>
                  <a:tcPr/>
                </a:tc>
                <a:tc>
                  <a:txBody>
                    <a:bodyPr/>
                    <a:lstStyle/>
                    <a:p>
                      <a:pPr marL="285750" indent="-285750">
                        <a:buFont typeface="Arial" panose="020B0604020202020204" pitchFamily="34" charset="0"/>
                        <a:buChar char="•"/>
                      </a:pPr>
                      <a:r>
                        <a:rPr lang="en-US" sz="1600" dirty="0"/>
                        <a:t>Shift from low-productivity self employment to semi-formal employment</a:t>
                      </a:r>
                    </a:p>
                    <a:p>
                      <a:pPr marL="285750" indent="-285750">
                        <a:buFont typeface="Arial" panose="020B0604020202020204" pitchFamily="34" charset="0"/>
                        <a:buChar char="•"/>
                      </a:pPr>
                      <a:r>
                        <a:rPr lang="en-US" sz="1600" dirty="0"/>
                        <a:t>Replicable and </a:t>
                      </a:r>
                      <a:r>
                        <a:rPr lang="en-US" sz="1600" dirty="0" err="1"/>
                        <a:t>scalabe</a:t>
                      </a:r>
                      <a:r>
                        <a:rPr lang="en-US" sz="1600" dirty="0"/>
                        <a:t> dependent self-employment using agency models</a:t>
                      </a:r>
                    </a:p>
                    <a:p>
                      <a:pPr marL="285750" indent="-285750">
                        <a:buFont typeface="Arial" panose="020B0604020202020204" pitchFamily="34" charset="0"/>
                        <a:buChar char="•"/>
                      </a:pPr>
                      <a:r>
                        <a:rPr lang="en-US" sz="1600" dirty="0"/>
                        <a:t>Resilience support</a:t>
                      </a:r>
                    </a:p>
                  </a:txBody>
                  <a:tcPr/>
                </a:tc>
                <a:extLst>
                  <a:ext uri="{0D108BD9-81ED-4DB2-BD59-A6C34878D82A}">
                    <a16:rowId xmlns:a16="http://schemas.microsoft.com/office/drawing/2014/main" val="1169731777"/>
                  </a:ext>
                </a:extLst>
              </a:tr>
              <a:tr h="433866">
                <a:tc>
                  <a:txBody>
                    <a:bodyPr/>
                    <a:lstStyle/>
                    <a:p>
                      <a:r>
                        <a:rPr lang="en-US" sz="1600" dirty="0"/>
                        <a:t>Low skills of entrepreneurs – marketing, documentation, technical skills</a:t>
                      </a:r>
                    </a:p>
                  </a:txBody>
                  <a:tcPr/>
                </a:tc>
                <a:tc>
                  <a:txBody>
                    <a:bodyPr/>
                    <a:lstStyle/>
                    <a:p>
                      <a:pPr marL="285750" indent="-285750">
                        <a:buFont typeface="Arial" panose="020B0604020202020204" pitchFamily="34" charset="0"/>
                        <a:buChar char="•"/>
                      </a:pPr>
                      <a:r>
                        <a:rPr lang="en-US" sz="1600" dirty="0"/>
                        <a:t>Entrepreneurship development </a:t>
                      </a:r>
                    </a:p>
                    <a:p>
                      <a:pPr marL="285750" indent="-285750">
                        <a:buFont typeface="Arial" panose="020B0604020202020204" pitchFamily="34" charset="0"/>
                        <a:buChar char="•"/>
                      </a:pPr>
                      <a:r>
                        <a:rPr lang="en-US" sz="1600" dirty="0"/>
                        <a:t>A2f, access to markets, access to technical skills</a:t>
                      </a:r>
                    </a:p>
                  </a:txBody>
                  <a:tcPr/>
                </a:tc>
                <a:extLst>
                  <a:ext uri="{0D108BD9-81ED-4DB2-BD59-A6C34878D82A}">
                    <a16:rowId xmlns:a16="http://schemas.microsoft.com/office/drawing/2014/main" val="632098916"/>
                  </a:ext>
                </a:extLst>
              </a:tr>
              <a:tr h="433866">
                <a:tc>
                  <a:txBody>
                    <a:bodyPr/>
                    <a:lstStyle/>
                    <a:p>
                      <a:r>
                        <a:rPr lang="en-US" sz="1600" dirty="0"/>
                        <a:t>Low skills of employees</a:t>
                      </a:r>
                    </a:p>
                  </a:txBody>
                  <a:tcPr/>
                </a:tc>
                <a:tc>
                  <a:txBody>
                    <a:bodyPr/>
                    <a:lstStyle/>
                    <a:p>
                      <a:r>
                        <a:rPr lang="en-US" sz="1600" dirty="0"/>
                        <a:t>Upskilling programs + matching</a:t>
                      </a:r>
                    </a:p>
                  </a:txBody>
                  <a:tcPr/>
                </a:tc>
                <a:extLst>
                  <a:ext uri="{0D108BD9-81ED-4DB2-BD59-A6C34878D82A}">
                    <a16:rowId xmlns:a16="http://schemas.microsoft.com/office/drawing/2014/main" val="521810946"/>
                  </a:ext>
                </a:extLst>
              </a:tr>
              <a:tr h="991103">
                <a:tc>
                  <a:txBody>
                    <a:bodyPr/>
                    <a:lstStyle/>
                    <a:p>
                      <a:r>
                        <a:rPr lang="en-US" sz="1600" dirty="0"/>
                        <a:t>Youth skills &amp; aspirations = disconnected from realities of the labor market. Youth in rural areas are uninterested in traditional agriculture but prefer value addition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kern="1200" dirty="0">
                          <a:solidFill>
                            <a:schemeClr val="dk1"/>
                          </a:solidFill>
                          <a:effectLst/>
                          <a:latin typeface="+mn-lt"/>
                          <a:ea typeface="+mn-ea"/>
                          <a:cs typeface="+mn-cs"/>
                        </a:rPr>
                        <a:t>Activities in the agribusiness sector are </a:t>
                      </a:r>
                      <a:r>
                        <a:rPr lang="en-US" sz="1600" kern="1200" dirty="0" err="1">
                          <a:solidFill>
                            <a:schemeClr val="dk1"/>
                          </a:solidFill>
                          <a:effectLst/>
                          <a:latin typeface="+mn-lt"/>
                          <a:ea typeface="+mn-ea"/>
                          <a:cs typeface="+mn-cs"/>
                        </a:rPr>
                        <a:t>labour-intensive</a:t>
                      </a:r>
                      <a:r>
                        <a:rPr lang="en-US" sz="1600" kern="1200" dirty="0">
                          <a:solidFill>
                            <a:schemeClr val="dk1"/>
                          </a:solidFill>
                          <a:effectLst/>
                          <a:latin typeface="+mn-lt"/>
                          <a:ea typeface="+mn-ea"/>
                          <a:cs typeface="+mn-cs"/>
                        </a:rPr>
                        <a:t> and there is a long </a:t>
                      </a:r>
                      <a:r>
                        <a:rPr lang="en-US" sz="1600" kern="1200">
                          <a:solidFill>
                            <a:schemeClr val="dk1"/>
                          </a:solidFill>
                          <a:effectLst/>
                          <a:latin typeface="+mn-lt"/>
                          <a:ea typeface="+mn-ea"/>
                          <a:cs typeface="+mn-cs"/>
                        </a:rPr>
                        <a:t>value chain.</a:t>
                      </a:r>
                      <a:endParaRPr lang="en-US" sz="1600" kern="1200" dirty="0">
                        <a:solidFill>
                          <a:schemeClr val="dk1"/>
                        </a:solidFill>
                        <a:effectLst/>
                        <a:latin typeface="+mn-lt"/>
                        <a:ea typeface="+mn-ea"/>
                        <a:cs typeface="+mn-cs"/>
                      </a:endParaRPr>
                    </a:p>
                    <a:p>
                      <a:endParaRPr lang="en-US" sz="1600" dirty="0"/>
                    </a:p>
                  </a:txBody>
                  <a:tcPr/>
                </a:tc>
                <a:extLst>
                  <a:ext uri="{0D108BD9-81ED-4DB2-BD59-A6C34878D82A}">
                    <a16:rowId xmlns:a16="http://schemas.microsoft.com/office/drawing/2014/main" val="2169266052"/>
                  </a:ext>
                </a:extLst>
              </a:tr>
              <a:tr h="678391">
                <a:tc>
                  <a:txBody>
                    <a:bodyPr/>
                    <a:lstStyle/>
                    <a:p>
                      <a:r>
                        <a:rPr lang="en-US" sz="1600" dirty="0"/>
                        <a:t>Lack of access to land – youth are not actively involved in production of value chain products</a:t>
                      </a:r>
                    </a:p>
                  </a:txBody>
                  <a:tcPr/>
                </a:tc>
                <a:tc>
                  <a:txBody>
                    <a:bodyPr/>
                    <a:lstStyle/>
                    <a:p>
                      <a:r>
                        <a:rPr lang="en-US" sz="1600" dirty="0"/>
                        <a:t>Youth can be engaged in processing</a:t>
                      </a:r>
                    </a:p>
                  </a:txBody>
                  <a:tcPr/>
                </a:tc>
                <a:extLst>
                  <a:ext uri="{0D108BD9-81ED-4DB2-BD59-A6C34878D82A}">
                    <a16:rowId xmlns:a16="http://schemas.microsoft.com/office/drawing/2014/main" val="3428585504"/>
                  </a:ext>
                </a:extLst>
              </a:tr>
              <a:tr h="407595">
                <a:tc>
                  <a:txBody>
                    <a:bodyPr/>
                    <a:lstStyle/>
                    <a:p>
                      <a:r>
                        <a:rPr lang="en-US" sz="1600" dirty="0"/>
                        <a:t>Lack of coordination of ecosystem actors</a:t>
                      </a:r>
                    </a:p>
                  </a:txBody>
                  <a:tcPr/>
                </a:tc>
                <a:tc>
                  <a:txBody>
                    <a:bodyPr/>
                    <a:lstStyle/>
                    <a:p>
                      <a:r>
                        <a:rPr lang="en-US" sz="1600" dirty="0"/>
                        <a:t>Emphasis on partnership development/consortium building to fundamentally transform the youth employment ecosystem</a:t>
                      </a:r>
                    </a:p>
                  </a:txBody>
                  <a:tcPr/>
                </a:tc>
                <a:extLst>
                  <a:ext uri="{0D108BD9-81ED-4DB2-BD59-A6C34878D82A}">
                    <a16:rowId xmlns:a16="http://schemas.microsoft.com/office/drawing/2014/main" val="3793351720"/>
                  </a:ext>
                </a:extLst>
              </a:tr>
              <a:tr h="991103">
                <a:tc>
                  <a:txBody>
                    <a:bodyPr/>
                    <a:lstStyle/>
                    <a:p>
                      <a:r>
                        <a:rPr lang="en-US" sz="1600" dirty="0"/>
                        <a:t>Vulnerability of women is more pronounced – lower education, lower skilled, low mobility, low control of resources</a:t>
                      </a:r>
                    </a:p>
                  </a:txBody>
                  <a:tcPr/>
                </a:tc>
                <a:tc>
                  <a:txBody>
                    <a:bodyPr/>
                    <a:lstStyle/>
                    <a:p>
                      <a:pPr marL="285750" indent="-285750">
                        <a:buFont typeface="Arial" panose="020B0604020202020204" pitchFamily="34" charset="0"/>
                        <a:buChar char="•"/>
                      </a:pPr>
                      <a:r>
                        <a:rPr lang="en-US" sz="1600" dirty="0"/>
                        <a:t>Gender-transformative focus; based on unique norms in local environment </a:t>
                      </a:r>
                    </a:p>
                    <a:p>
                      <a:pPr marL="285750" indent="-285750">
                        <a:buFont typeface="Arial" panose="020B0604020202020204" pitchFamily="34" charset="0"/>
                        <a:buChar char="•"/>
                      </a:pPr>
                      <a:r>
                        <a:rPr lang="en-US" sz="1600" dirty="0"/>
                        <a:t>Community engagement- involvement in design process</a:t>
                      </a:r>
                    </a:p>
                    <a:p>
                      <a:pPr marL="285750" indent="-285750">
                        <a:buFont typeface="Arial" panose="020B0604020202020204" pitchFamily="34" charset="0"/>
                        <a:buChar char="•"/>
                      </a:pPr>
                      <a:r>
                        <a:rPr lang="en-US" sz="1600" dirty="0"/>
                        <a:t>Craft skills to utilize products along the value chain</a:t>
                      </a:r>
                    </a:p>
                  </a:txBody>
                  <a:tcPr/>
                </a:tc>
                <a:extLst>
                  <a:ext uri="{0D108BD9-81ED-4DB2-BD59-A6C34878D82A}">
                    <a16:rowId xmlns:a16="http://schemas.microsoft.com/office/drawing/2014/main" val="3470947791"/>
                  </a:ext>
                </a:extLst>
              </a:tr>
            </a:tbl>
          </a:graphicData>
        </a:graphic>
      </p:graphicFrame>
    </p:spTree>
    <p:extLst>
      <p:ext uri="{BB962C8B-B14F-4D97-AF65-F5344CB8AC3E}">
        <p14:creationId xmlns:p14="http://schemas.microsoft.com/office/powerpoint/2010/main" val="1793078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49EA8FD-8015-4827-B3AB-D0685B2DD686}"/>
              </a:ext>
            </a:extLst>
          </p:cNvPr>
          <p:cNvPicPr>
            <a:picLocks noChangeAspect="1"/>
          </p:cNvPicPr>
          <p:nvPr/>
        </p:nvPicPr>
        <p:blipFill rotWithShape="1">
          <a:blip r:embed="rId2"/>
          <a:srcRect l="19239" t="33606" r="21458" b="33643"/>
          <a:stretch/>
        </p:blipFill>
        <p:spPr>
          <a:xfrm>
            <a:off x="505562" y="103667"/>
            <a:ext cx="10310684" cy="3203059"/>
          </a:xfrm>
          <a:prstGeom prst="rect">
            <a:avLst/>
          </a:prstGeom>
        </p:spPr>
      </p:pic>
      <p:sp>
        <p:nvSpPr>
          <p:cNvPr id="6" name="TextBox 5">
            <a:extLst>
              <a:ext uri="{FF2B5EF4-FFF2-40B4-BE49-F238E27FC236}">
                <a16:creationId xmlns:a16="http://schemas.microsoft.com/office/drawing/2014/main" id="{59961D11-8396-44A0-D651-1CA8BB4C92C9}"/>
              </a:ext>
            </a:extLst>
          </p:cNvPr>
          <p:cNvSpPr txBox="1"/>
          <p:nvPr/>
        </p:nvSpPr>
        <p:spPr>
          <a:xfrm>
            <a:off x="1010093" y="3306726"/>
            <a:ext cx="10228521" cy="3451586"/>
          </a:xfrm>
          <a:prstGeom prst="rect">
            <a:avLst/>
          </a:prstGeom>
          <a:noFill/>
        </p:spPr>
        <p:txBody>
          <a:bodyPr wrap="square" rtlCol="0">
            <a:spAutoFit/>
          </a:bodyPr>
          <a:lstStyle/>
          <a:p>
            <a:pPr marL="0" marR="0" fontAlgn="base">
              <a:lnSpc>
                <a:spcPct val="107000"/>
              </a:lnSpc>
              <a:spcBef>
                <a:spcPts val="0"/>
              </a:spcBef>
              <a:spcAft>
                <a:spcPts val="0"/>
              </a:spcAft>
            </a:pPr>
            <a:r>
              <a:rPr lang="en-US" sz="1800" dirty="0">
                <a:solidFill>
                  <a:srgbClr val="1F2951"/>
                </a:solidFill>
                <a:effectLst/>
                <a:latin typeface="Cambria" panose="02040503050406030204" pitchFamily="18" charset="0"/>
                <a:ea typeface="Times New Roman" panose="02020603050405020304" pitchFamily="18" charset="0"/>
                <a:cs typeface="Times New Roman" panose="02020603050405020304" pitchFamily="18" charset="0"/>
              </a:rPr>
              <a:t>Particular focus on:</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fontAlgn="base">
              <a:lnSpc>
                <a:spcPct val="107000"/>
              </a:lnSpc>
              <a:spcBef>
                <a:spcPts val="0"/>
              </a:spcBef>
              <a:spcAft>
                <a:spcPts val="0"/>
              </a:spcAft>
            </a:pPr>
            <a:r>
              <a:rPr lang="en-US" sz="1800" dirty="0">
                <a:solidFill>
                  <a:srgbClr val="1F2951"/>
                </a:solidFill>
                <a:effectLst/>
                <a:latin typeface="Cambria" panose="02040503050406030204" pitchFamily="18" charset="0"/>
                <a:ea typeface="Times New Roman" panose="02020603050405020304" pitchFamily="18"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fontAlgn="base">
              <a:spcBef>
                <a:spcPts val="0"/>
              </a:spcBef>
              <a:spcAft>
                <a:spcPts val="0"/>
              </a:spcAft>
              <a:buFont typeface="Symbol" panose="05050102010706020507" pitchFamily="18" charset="2"/>
              <a:buChar char=""/>
            </a:pPr>
            <a:r>
              <a:rPr lang="en-US" sz="1800" b="1" dirty="0">
                <a:solidFill>
                  <a:srgbClr val="1F2951"/>
                </a:solidFill>
                <a:effectLst/>
                <a:latin typeface="Cambria" panose="02040503050406030204" pitchFamily="18" charset="0"/>
                <a:ea typeface="Times New Roman" panose="02020603050405020304" pitchFamily="18" charset="0"/>
              </a:rPr>
              <a:t>Partnership/Consortium building</a:t>
            </a:r>
            <a:r>
              <a:rPr lang="en-US" sz="1800" dirty="0">
                <a:solidFill>
                  <a:srgbClr val="1F2951"/>
                </a:solidFill>
                <a:effectLst/>
                <a:latin typeface="Cambria" panose="02040503050406030204" pitchFamily="18" charset="0"/>
                <a:ea typeface="Times New Roman" panose="02020603050405020304" pitchFamily="18" charset="0"/>
              </a:rPr>
              <a:t> between private sector employers and other actors, who will collaborate on solutions to impact youth employment </a:t>
            </a:r>
            <a:endParaRPr lang="en-US" sz="1800" dirty="0">
              <a:effectLst/>
              <a:latin typeface="Times New Roman" panose="02020603050405020304" pitchFamily="18" charset="0"/>
              <a:ea typeface="Times New Roman" panose="02020603050405020304" pitchFamily="18" charset="0"/>
            </a:endParaRPr>
          </a:p>
          <a:p>
            <a:pPr marL="342900" marR="0" lvl="0" indent="-342900" fontAlgn="base">
              <a:spcBef>
                <a:spcPts val="0"/>
              </a:spcBef>
              <a:spcAft>
                <a:spcPts val="0"/>
              </a:spcAft>
              <a:buFont typeface="Symbol" panose="05050102010706020507" pitchFamily="18" charset="2"/>
              <a:buChar char=""/>
            </a:pPr>
            <a:r>
              <a:rPr lang="en-US" sz="1800" b="1" dirty="0">
                <a:solidFill>
                  <a:srgbClr val="1F2951"/>
                </a:solidFill>
                <a:effectLst/>
                <a:latin typeface="Cambria" panose="02040503050406030204" pitchFamily="18" charset="0"/>
                <a:ea typeface="Times New Roman" panose="02020603050405020304" pitchFamily="18" charset="0"/>
              </a:rPr>
              <a:t>County-based approaches:</a:t>
            </a:r>
            <a:r>
              <a:rPr lang="en-US" sz="1800" dirty="0">
                <a:solidFill>
                  <a:srgbClr val="1F2951"/>
                </a:solidFill>
                <a:effectLst/>
                <a:latin typeface="Cambria" panose="02040503050406030204" pitchFamily="18" charset="0"/>
                <a:ea typeface="Times New Roman" panose="02020603050405020304" pitchFamily="18" charset="0"/>
              </a:rPr>
              <a:t> Priority will be given to projects impacting jobs outside Nairobi County. Projects in Nairobi are also eligible to apply.</a:t>
            </a:r>
            <a:endParaRPr lang="en-US" sz="1800" dirty="0">
              <a:effectLst/>
              <a:latin typeface="Times New Roman" panose="02020603050405020304" pitchFamily="18" charset="0"/>
              <a:ea typeface="Times New Roman" panose="02020603050405020304" pitchFamily="18" charset="0"/>
            </a:endParaRPr>
          </a:p>
          <a:p>
            <a:pPr marL="342900" marR="0" lvl="0" indent="-342900" fontAlgn="base">
              <a:spcBef>
                <a:spcPts val="0"/>
              </a:spcBef>
              <a:spcAft>
                <a:spcPts val="0"/>
              </a:spcAft>
              <a:buFont typeface="Symbol" panose="05050102010706020507" pitchFamily="18" charset="2"/>
              <a:buChar char=""/>
            </a:pPr>
            <a:r>
              <a:rPr lang="en-US" sz="1800" b="1" dirty="0">
                <a:solidFill>
                  <a:srgbClr val="1F2951"/>
                </a:solidFill>
                <a:effectLst/>
                <a:latin typeface="Cambria" panose="02040503050406030204" pitchFamily="18" charset="0"/>
                <a:ea typeface="Times New Roman" panose="02020603050405020304" pitchFamily="18" charset="0"/>
              </a:rPr>
              <a:t>Systemic solutions:</a:t>
            </a:r>
            <a:r>
              <a:rPr lang="en-US" sz="1800" dirty="0">
                <a:solidFill>
                  <a:srgbClr val="1F2951"/>
                </a:solidFill>
                <a:effectLst/>
                <a:latin typeface="Cambria" panose="02040503050406030204" pitchFamily="18" charset="0"/>
                <a:ea typeface="Times New Roman" panose="02020603050405020304" pitchFamily="18" charset="0"/>
              </a:rPr>
              <a:t> Priority will be given to innovative models that aim to address systemic bottlenecks, positively impacting the ecosystem as a whole. </a:t>
            </a:r>
            <a:endParaRPr lang="en-US" sz="1800" dirty="0">
              <a:effectLst/>
              <a:latin typeface="Times New Roman" panose="02020603050405020304" pitchFamily="18" charset="0"/>
              <a:ea typeface="Times New Roman" panose="02020603050405020304" pitchFamily="18" charset="0"/>
            </a:endParaRPr>
          </a:p>
          <a:p>
            <a:pPr marL="0" marR="0" fontAlgn="base">
              <a:lnSpc>
                <a:spcPct val="107000"/>
              </a:lnSpc>
              <a:spcBef>
                <a:spcPts val="0"/>
              </a:spcBef>
              <a:spcAft>
                <a:spcPts val="0"/>
              </a:spcAft>
            </a:pPr>
            <a:r>
              <a:rPr lang="en-US" sz="1800" dirty="0">
                <a:solidFill>
                  <a:srgbClr val="1F2951"/>
                </a:solidFill>
                <a:effectLst/>
                <a:latin typeface="Cambria" panose="02040503050406030204" pitchFamily="18" charset="0"/>
                <a:ea typeface="Times New Roman" panose="02020603050405020304" pitchFamily="18"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fontAlgn="base">
              <a:lnSpc>
                <a:spcPct val="107000"/>
              </a:lnSpc>
              <a:spcBef>
                <a:spcPts val="0"/>
              </a:spcBef>
              <a:spcAft>
                <a:spcPts val="0"/>
              </a:spcAft>
            </a:pPr>
            <a:r>
              <a:rPr lang="en-US" sz="1800" dirty="0">
                <a:solidFill>
                  <a:srgbClr val="1F2951"/>
                </a:solidFill>
                <a:effectLst/>
                <a:latin typeface="Cambria" panose="02040503050406030204" pitchFamily="18" charset="0"/>
                <a:ea typeface="Times New Roman" panose="02020603050405020304" pitchFamily="18" charset="0"/>
                <a:cs typeface="Times New Roman" panose="02020603050405020304" pitchFamily="18" charset="0"/>
              </a:rPr>
              <a:t>Round 2 will build on the priority sectors identified in the previous round, and add the growing Creative sector.</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endParaRPr lang="en-US" sz="1600" dirty="0"/>
          </a:p>
        </p:txBody>
      </p:sp>
      <p:pic>
        <p:nvPicPr>
          <p:cNvPr id="8" name="Google Shape;300;p22">
            <a:extLst>
              <a:ext uri="{FF2B5EF4-FFF2-40B4-BE49-F238E27FC236}">
                <a16:creationId xmlns:a16="http://schemas.microsoft.com/office/drawing/2014/main" id="{623B288E-C795-CBA0-9A45-5E11A5D3C33F}"/>
              </a:ext>
            </a:extLst>
          </p:cNvPr>
          <p:cNvPicPr preferRelativeResize="0"/>
          <p:nvPr/>
        </p:nvPicPr>
        <p:blipFill rotWithShape="1">
          <a:blip r:embed="rId3">
            <a:alphaModFix/>
          </a:blip>
          <a:srcRect/>
          <a:stretch/>
        </p:blipFill>
        <p:spPr>
          <a:xfrm>
            <a:off x="10036923" y="99688"/>
            <a:ext cx="1201691" cy="1201691"/>
          </a:xfrm>
          <a:prstGeom prst="rect">
            <a:avLst/>
          </a:prstGeom>
          <a:noFill/>
          <a:ln>
            <a:noFill/>
          </a:ln>
        </p:spPr>
      </p:pic>
    </p:spTree>
    <p:extLst>
      <p:ext uri="{BB962C8B-B14F-4D97-AF65-F5344CB8AC3E}">
        <p14:creationId xmlns:p14="http://schemas.microsoft.com/office/powerpoint/2010/main" val="13579638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28CA39CA-72AD-4AA7-988D-F5F0EDB9A3B8}"/>
              </a:ext>
            </a:extLst>
          </p:cNvPr>
          <p:cNvSpPr>
            <a:spLocks noGrp="1"/>
          </p:cNvSpPr>
          <p:nvPr>
            <p:ph type="ctrTitle"/>
          </p:nvPr>
        </p:nvSpPr>
        <p:spPr>
          <a:xfrm>
            <a:off x="4127326" y="1122363"/>
            <a:ext cx="6540674" cy="2387600"/>
          </a:xfrm>
        </p:spPr>
        <p:txBody>
          <a:bodyPr anchor="b">
            <a:normAutofit/>
          </a:bodyPr>
          <a:lstStyle/>
          <a:p>
            <a:r>
              <a:rPr lang="en-US">
                <a:latin typeface="Butler"/>
              </a:rPr>
              <a:t>Call for Solutions</a:t>
            </a:r>
            <a:endParaRPr lang="en-US"/>
          </a:p>
        </p:txBody>
      </p:sp>
      <p:sp>
        <p:nvSpPr>
          <p:cNvPr id="10" name="Subtitle 2">
            <a:extLst>
              <a:ext uri="{FF2B5EF4-FFF2-40B4-BE49-F238E27FC236}">
                <a16:creationId xmlns:a16="http://schemas.microsoft.com/office/drawing/2014/main" id="{9FB37947-CCAA-406A-9D64-F32D309B1864}"/>
              </a:ext>
            </a:extLst>
          </p:cNvPr>
          <p:cNvSpPr>
            <a:spLocks noGrp="1"/>
          </p:cNvSpPr>
          <p:nvPr>
            <p:ph type="subTitle" idx="1"/>
          </p:nvPr>
        </p:nvSpPr>
        <p:spPr>
          <a:xfrm>
            <a:off x="4127324" y="3602038"/>
            <a:ext cx="6540675" cy="1655762"/>
          </a:xfrm>
        </p:spPr>
        <p:txBody>
          <a:bodyPr vert="horz" lIns="91440" tIns="45720" rIns="91440" bIns="45720" rtlCol="0" anchor="t">
            <a:normAutofit/>
          </a:bodyPr>
          <a:lstStyle/>
          <a:p>
            <a:r>
              <a:rPr lang="en-US">
                <a:latin typeface="Lato"/>
                <a:ea typeface="Lato"/>
                <a:cs typeface="Lato"/>
              </a:rPr>
              <a:t>&amp; Eligibility Criteria</a:t>
            </a:r>
          </a:p>
        </p:txBody>
      </p:sp>
      <p:sp>
        <p:nvSpPr>
          <p:cNvPr id="12" name="Text Placeholder 3">
            <a:extLst>
              <a:ext uri="{FF2B5EF4-FFF2-40B4-BE49-F238E27FC236}">
                <a16:creationId xmlns:a16="http://schemas.microsoft.com/office/drawing/2014/main" id="{BF3E0590-5BFC-46E0-BADF-98FE2A1063B3}"/>
              </a:ext>
            </a:extLst>
          </p:cNvPr>
          <p:cNvSpPr>
            <a:spLocks noGrp="1"/>
          </p:cNvSpPr>
          <p:nvPr>
            <p:ph type="body" sz="quarter" idx="12"/>
          </p:nvPr>
        </p:nvSpPr>
        <p:spPr>
          <a:xfrm>
            <a:off x="1524000" y="573721"/>
            <a:ext cx="2434225" cy="4135437"/>
          </a:xfrm>
        </p:spPr>
        <p:txBody>
          <a:bodyPr anchor="ctr">
            <a:noAutofit/>
          </a:bodyPr>
          <a:lstStyle/>
          <a:p>
            <a:r>
              <a:rPr lang="en-US" sz="23900"/>
              <a:t>3</a:t>
            </a:r>
          </a:p>
        </p:txBody>
      </p:sp>
    </p:spTree>
    <p:extLst>
      <p:ext uri="{BB962C8B-B14F-4D97-AF65-F5344CB8AC3E}">
        <p14:creationId xmlns:p14="http://schemas.microsoft.com/office/powerpoint/2010/main" val="13193738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EE731F-1A1B-445B-972F-DF761257BA56}"/>
              </a:ext>
            </a:extLst>
          </p:cNvPr>
          <p:cNvSpPr>
            <a:spLocks noGrp="1"/>
          </p:cNvSpPr>
          <p:nvPr>
            <p:ph type="title"/>
          </p:nvPr>
        </p:nvSpPr>
        <p:spPr>
          <a:xfrm>
            <a:off x="758588" y="194529"/>
            <a:ext cx="10515600" cy="668500"/>
          </a:xfrm>
        </p:spPr>
        <p:txBody>
          <a:bodyPr>
            <a:normAutofit/>
          </a:bodyPr>
          <a:lstStyle/>
          <a:p>
            <a:r>
              <a:rPr lang="en-US" sz="3200" dirty="0">
                <a:solidFill>
                  <a:srgbClr val="38B188"/>
                </a:solidFill>
              </a:rPr>
              <a:t>Call for Solutions: Priority Windows</a:t>
            </a:r>
          </a:p>
        </p:txBody>
      </p:sp>
      <p:sp>
        <p:nvSpPr>
          <p:cNvPr id="4" name="TextBox 3">
            <a:extLst>
              <a:ext uri="{FF2B5EF4-FFF2-40B4-BE49-F238E27FC236}">
                <a16:creationId xmlns:a16="http://schemas.microsoft.com/office/drawing/2014/main" id="{B3390CAE-6C56-43BB-A28F-A655C516753E}"/>
              </a:ext>
            </a:extLst>
          </p:cNvPr>
          <p:cNvSpPr txBox="1"/>
          <p:nvPr/>
        </p:nvSpPr>
        <p:spPr>
          <a:xfrm>
            <a:off x="758588" y="925354"/>
            <a:ext cx="9377854"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dirty="0">
                <a:solidFill>
                  <a:srgbClr val="1F2951"/>
                </a:solidFill>
                <a:latin typeface="Lato"/>
                <a:ea typeface="Lato"/>
                <a:cs typeface="Lato"/>
              </a:rPr>
              <a:t>The project must meet the minimum eligibility criteria for job targets </a:t>
            </a:r>
            <a:r>
              <a:rPr lang="en-US" sz="1600" b="1" dirty="0">
                <a:solidFill>
                  <a:srgbClr val="1F2951"/>
                </a:solidFill>
                <a:latin typeface="Lato"/>
                <a:ea typeface="Lato"/>
                <a:cs typeface="Lato"/>
              </a:rPr>
              <a:t>(at least 500 jobs) </a:t>
            </a:r>
            <a:r>
              <a:rPr lang="en-US" sz="1600" dirty="0">
                <a:solidFill>
                  <a:srgbClr val="1F2951"/>
                </a:solidFill>
                <a:latin typeface="Lato"/>
                <a:ea typeface="Lato"/>
                <a:cs typeface="Lato"/>
              </a:rPr>
              <a:t>through a combination of CFYE categories: </a:t>
            </a:r>
            <a:r>
              <a:rPr lang="en-US" sz="1600" i="1" dirty="0">
                <a:solidFill>
                  <a:srgbClr val="1F2951"/>
                </a:solidFill>
                <a:latin typeface="Lato"/>
                <a:ea typeface="Lato"/>
                <a:cs typeface="Lato"/>
              </a:rPr>
              <a:t>create</a:t>
            </a:r>
            <a:r>
              <a:rPr lang="en-US" sz="1600" dirty="0">
                <a:solidFill>
                  <a:srgbClr val="1F2951"/>
                </a:solidFill>
                <a:latin typeface="Lato"/>
                <a:ea typeface="Lato"/>
                <a:cs typeface="Lato"/>
              </a:rPr>
              <a:t>, </a:t>
            </a:r>
            <a:r>
              <a:rPr lang="en-US" sz="1600" i="1" dirty="0">
                <a:solidFill>
                  <a:srgbClr val="1F2951"/>
                </a:solidFill>
                <a:latin typeface="Lato"/>
                <a:ea typeface="Lato"/>
                <a:cs typeface="Lato"/>
              </a:rPr>
              <a:t>match</a:t>
            </a:r>
            <a:r>
              <a:rPr lang="en-US" sz="1600" dirty="0">
                <a:solidFill>
                  <a:srgbClr val="1F2951"/>
                </a:solidFill>
                <a:latin typeface="Lato"/>
                <a:ea typeface="Lato"/>
                <a:cs typeface="Lato"/>
              </a:rPr>
              <a:t> or </a:t>
            </a:r>
            <a:r>
              <a:rPr lang="en-US" sz="1600" i="1" dirty="0">
                <a:solidFill>
                  <a:srgbClr val="1F2951"/>
                </a:solidFill>
                <a:latin typeface="Lato"/>
                <a:ea typeface="Lato"/>
                <a:cs typeface="Lato"/>
              </a:rPr>
              <a:t>improve.</a:t>
            </a:r>
            <a:r>
              <a:rPr lang="en-US" sz="1600" dirty="0">
                <a:solidFill>
                  <a:srgbClr val="1F2951"/>
                </a:solidFill>
                <a:latin typeface="Lato"/>
                <a:ea typeface="Lato"/>
                <a:cs typeface="Lato"/>
              </a:rPr>
              <a:t> </a:t>
            </a:r>
          </a:p>
          <a:p>
            <a:endParaRPr lang="en-US" sz="1600" dirty="0">
              <a:solidFill>
                <a:srgbClr val="1F2951"/>
              </a:solidFill>
              <a:latin typeface="Lato"/>
              <a:ea typeface="Lato"/>
              <a:cs typeface="Lato"/>
            </a:endParaRPr>
          </a:p>
        </p:txBody>
      </p:sp>
      <p:cxnSp>
        <p:nvCxnSpPr>
          <p:cNvPr id="8" name="Straight Connector 7">
            <a:extLst>
              <a:ext uri="{FF2B5EF4-FFF2-40B4-BE49-F238E27FC236}">
                <a16:creationId xmlns:a16="http://schemas.microsoft.com/office/drawing/2014/main" id="{FCC847D9-BEA5-43B9-A8BD-EC96730B9E31}"/>
              </a:ext>
            </a:extLst>
          </p:cNvPr>
          <p:cNvCxnSpPr>
            <a:cxnSpLocks/>
          </p:cNvCxnSpPr>
          <p:nvPr/>
        </p:nvCxnSpPr>
        <p:spPr>
          <a:xfrm>
            <a:off x="843150" y="863029"/>
            <a:ext cx="10314236" cy="0"/>
          </a:xfrm>
          <a:prstGeom prst="line">
            <a:avLst/>
          </a:prstGeom>
        </p:spPr>
        <p:style>
          <a:lnRef idx="1">
            <a:schemeClr val="dk1"/>
          </a:lnRef>
          <a:fillRef idx="0">
            <a:schemeClr val="dk1"/>
          </a:fillRef>
          <a:effectRef idx="0">
            <a:schemeClr val="dk1"/>
          </a:effectRef>
          <a:fontRef idx="minor">
            <a:schemeClr val="tx1"/>
          </a:fontRef>
        </p:style>
      </p:cxnSp>
      <p:sp>
        <p:nvSpPr>
          <p:cNvPr id="13" name="TextBox 12">
            <a:extLst>
              <a:ext uri="{FF2B5EF4-FFF2-40B4-BE49-F238E27FC236}">
                <a16:creationId xmlns:a16="http://schemas.microsoft.com/office/drawing/2014/main" id="{47D27341-DF63-49FF-84BB-1949CC0C31EE}"/>
              </a:ext>
            </a:extLst>
          </p:cNvPr>
          <p:cNvSpPr txBox="1"/>
          <p:nvPr/>
        </p:nvSpPr>
        <p:spPr>
          <a:xfrm>
            <a:off x="431515" y="6159362"/>
            <a:ext cx="10842673" cy="584775"/>
          </a:xfrm>
          <a:prstGeom prst="rect">
            <a:avLst/>
          </a:prstGeom>
          <a:noFill/>
        </p:spPr>
        <p:txBody>
          <a:bodyPr wrap="square">
            <a:spAutoFit/>
          </a:bodyPr>
          <a:lstStyle/>
          <a:p>
            <a:pPr algn="ctr"/>
            <a:r>
              <a:rPr lang="en-US" sz="1600" dirty="0">
                <a:solidFill>
                  <a:srgbClr val="1F2951"/>
                </a:solidFill>
                <a:latin typeface="Lato"/>
                <a:ea typeface="Lato"/>
                <a:cs typeface="Lato"/>
              </a:rPr>
              <a:t>Please note: While priority will be given to these windows, applications that fall outside these windows will also be accepted. </a:t>
            </a:r>
            <a:endParaRPr lang="en-US" sz="1600" dirty="0"/>
          </a:p>
        </p:txBody>
      </p:sp>
      <p:graphicFrame>
        <p:nvGraphicFramePr>
          <p:cNvPr id="6" name="Table 2">
            <a:extLst>
              <a:ext uri="{FF2B5EF4-FFF2-40B4-BE49-F238E27FC236}">
                <a16:creationId xmlns:a16="http://schemas.microsoft.com/office/drawing/2014/main" id="{E7D7866F-CD33-9F96-B4CE-35456A33766E}"/>
              </a:ext>
            </a:extLst>
          </p:cNvPr>
          <p:cNvGraphicFramePr>
            <a:graphicFrameLocks noGrp="1"/>
          </p:cNvGraphicFramePr>
          <p:nvPr>
            <p:extLst>
              <p:ext uri="{D42A27DB-BD31-4B8C-83A1-F6EECF244321}">
                <p14:modId xmlns:p14="http://schemas.microsoft.com/office/powerpoint/2010/main" val="3371476628"/>
              </p:ext>
            </p:extLst>
          </p:nvPr>
        </p:nvGraphicFramePr>
        <p:xfrm>
          <a:off x="843150" y="1612196"/>
          <a:ext cx="10263214" cy="4382775"/>
        </p:xfrm>
        <a:graphic>
          <a:graphicData uri="http://schemas.openxmlformats.org/drawingml/2006/table">
            <a:tbl>
              <a:tblPr firstRow="1" lastCol="1" bandRow="1">
                <a:tableStyleId>{B301B821-A1FF-4177-AEE7-76D212191A09}</a:tableStyleId>
              </a:tblPr>
              <a:tblGrid>
                <a:gridCol w="1008531">
                  <a:extLst>
                    <a:ext uri="{9D8B030D-6E8A-4147-A177-3AD203B41FA5}">
                      <a16:colId xmlns:a16="http://schemas.microsoft.com/office/drawing/2014/main" val="4247986409"/>
                    </a:ext>
                  </a:extLst>
                </a:gridCol>
                <a:gridCol w="9254683">
                  <a:extLst>
                    <a:ext uri="{9D8B030D-6E8A-4147-A177-3AD203B41FA5}">
                      <a16:colId xmlns:a16="http://schemas.microsoft.com/office/drawing/2014/main" val="572173491"/>
                    </a:ext>
                  </a:extLst>
                </a:gridCol>
              </a:tblGrid>
              <a:tr h="369795">
                <a:tc gridSpan="2">
                  <a:txBody>
                    <a:bodyPr/>
                    <a:lstStyle/>
                    <a:p>
                      <a:pPr marL="0" marR="0" lvl="0" indent="0" algn="l" rtl="0" eaLnBrk="1" fontAlgn="auto" latinLnBrk="0" hangingPunct="1">
                        <a:lnSpc>
                          <a:spcPct val="100000"/>
                        </a:lnSpc>
                        <a:spcBef>
                          <a:spcPts val="0"/>
                        </a:spcBef>
                        <a:spcAft>
                          <a:spcPts val="0"/>
                        </a:spcAft>
                        <a:buClr>
                          <a:srgbClr val="000000"/>
                        </a:buClr>
                        <a:buSzTx/>
                        <a:buFont typeface="Arial"/>
                        <a:buNone/>
                      </a:pPr>
                      <a:r>
                        <a:rPr lang="en-US" sz="1400" dirty="0"/>
                        <a:t>Window:                                          Description</a:t>
                      </a:r>
                      <a:endParaRPr lang="en-UG" sz="1400" dirty="0">
                        <a:latin typeface="Lato"/>
                        <a:ea typeface="Lato"/>
                        <a:cs typeface="Lato"/>
                      </a:endParaRPr>
                    </a:p>
                  </a:txBody>
                  <a:tcPr/>
                </a:tc>
                <a:tc hMerge="1">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en-UG" sz="1800">
                        <a:latin typeface="Lato" panose="020F0502020204030203" pitchFamily="34" charset="0"/>
                        <a:ea typeface="Lato" panose="020F0502020204030203" pitchFamily="34" charset="0"/>
                        <a:cs typeface="Lato" panose="020F0502020204030203" pitchFamily="34" charset="0"/>
                      </a:endParaRPr>
                    </a:p>
                  </a:txBody>
                  <a:tcPr/>
                </a:tc>
                <a:extLst>
                  <a:ext uri="{0D108BD9-81ED-4DB2-BD59-A6C34878D82A}">
                    <a16:rowId xmlns:a16="http://schemas.microsoft.com/office/drawing/2014/main" val="1545970521"/>
                  </a:ext>
                </a:extLst>
              </a:tr>
              <a:tr h="952013">
                <a:tc>
                  <a:txBody>
                    <a:bodyPr/>
                    <a:lstStyle/>
                    <a:p>
                      <a:r>
                        <a:rPr lang="en-US" sz="1400" b="1" dirty="0"/>
                        <a:t>Digital Business </a:t>
                      </a:r>
                      <a:r>
                        <a:rPr lang="en-US" sz="1400" b="1" dirty="0" err="1"/>
                        <a:t>Dev’t</a:t>
                      </a:r>
                      <a:r>
                        <a:rPr lang="en-US" sz="1400" b="1" dirty="0"/>
                        <a:t> Services</a:t>
                      </a:r>
                      <a:endParaRPr lang="en-UG" sz="1400" b="1" i="0" dirty="0">
                        <a:latin typeface="Lato"/>
                        <a:ea typeface="Lato"/>
                        <a:cs typeface="Lato"/>
                      </a:endParaRPr>
                    </a:p>
                  </a:txBody>
                  <a:tcPr/>
                </a:tc>
                <a:tc>
                  <a:txBody>
                    <a:bodyPr/>
                    <a:lstStyle/>
                    <a:p>
                      <a:r>
                        <a:rPr lang="en-US" sz="1400" b="0" u="none" strike="noStrike" cap="none" dirty="0">
                          <a:solidFill>
                            <a:schemeClr val="dk1"/>
                          </a:solidFill>
                          <a:effectLst/>
                          <a:sym typeface="Arial"/>
                        </a:rPr>
                        <a:t>Digital business development services using technology to create new value in business models, customer experiences, and the internal capabilities that support its core operations, has high potential to impact jobs at scale. This window covers e-commerce as well as traditional brick-and-mortar players that are transforming their businesses with digital technologies. There is also potential for providing opportunities for women, as the work often enables remote work and flexibility in timings. Moreover, digitally-enabled jobs align strongly with youth aspirations. </a:t>
                      </a:r>
                    </a:p>
                    <a:p>
                      <a:endParaRPr lang="en-US" sz="1400" b="0" i="1" u="none" strike="noStrike" cap="none" dirty="0">
                        <a:solidFill>
                          <a:schemeClr val="dk1"/>
                        </a:solidFill>
                        <a:effectLst/>
                        <a:latin typeface="+mn-lt"/>
                        <a:ea typeface="+mn-ea"/>
                        <a:cs typeface="+mn-cs"/>
                        <a:sym typeface="Arial"/>
                      </a:endParaRPr>
                    </a:p>
                  </a:txBody>
                  <a:tcPr/>
                </a:tc>
                <a:extLst>
                  <a:ext uri="{0D108BD9-81ED-4DB2-BD59-A6C34878D82A}">
                    <a16:rowId xmlns:a16="http://schemas.microsoft.com/office/drawing/2014/main" val="2680461446"/>
                  </a:ext>
                </a:extLst>
              </a:tr>
              <a:tr h="1269780">
                <a:tc>
                  <a:txBody>
                    <a:bodyPr/>
                    <a:lstStyle/>
                    <a:p>
                      <a:r>
                        <a:rPr lang="en-US" sz="1400" b="1" dirty="0"/>
                        <a:t>Scaling up Green Jobs</a:t>
                      </a:r>
                      <a:endParaRPr lang="en-UG" sz="1400" b="1" i="0" dirty="0">
                        <a:latin typeface="Lato" panose="020F0502020204030203" pitchFamily="34" charset="0"/>
                        <a:ea typeface="Lato" panose="020F0502020204030203" pitchFamily="34" charset="0"/>
                        <a:cs typeface="Lato" panose="020F0502020204030203"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kern="1200" dirty="0">
                          <a:solidFill>
                            <a:schemeClr val="dk1"/>
                          </a:solidFill>
                          <a:effectLst/>
                        </a:rPr>
                        <a:t>Green jobs refer to employment opportunities in businesses that have a direct, positive impact on the environment, such as those involving renewable energy, energy efficiency or nature conservation. Projects in this window would impact jobs in environmentally &amp; socially sustainable activities in agriculture, agribusiness, waste management &amp; recycling industries. Additionally, we are interested in supporting manufacturing companies transitioning to low-carbon models such as in the construction and transport sectors. </a:t>
                      </a:r>
                      <a:endParaRPr lang="en-US" sz="1400" b="0" kern="1200" dirty="0">
                        <a:solidFill>
                          <a:schemeClr val="dk1"/>
                        </a:solidFill>
                        <a:effectLst/>
                        <a:latin typeface="+mn-lt"/>
                        <a:ea typeface="+mn-ea"/>
                        <a:cs typeface="+mn-cs"/>
                      </a:endParaRPr>
                    </a:p>
                  </a:txBody>
                  <a:tcPr/>
                </a:tc>
                <a:extLst>
                  <a:ext uri="{0D108BD9-81ED-4DB2-BD59-A6C34878D82A}">
                    <a16:rowId xmlns:a16="http://schemas.microsoft.com/office/drawing/2014/main" val="1672287521"/>
                  </a:ext>
                </a:extLst>
              </a:tr>
              <a:tr h="96418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u="none" strike="noStrike" kern="1200" cap="none" spc="0" normalizeH="0" baseline="0" noProof="0" dirty="0">
                          <a:ln>
                            <a:noFill/>
                          </a:ln>
                          <a:solidFill>
                            <a:prstClr val="black"/>
                          </a:solidFill>
                          <a:effectLst/>
                          <a:uLnTx/>
                          <a:uFillTx/>
                        </a:rPr>
                        <a:t>The Creative Sector</a:t>
                      </a:r>
                      <a:endParaRPr kumimoji="0" lang="en-UG" sz="1400" b="1" u="none" strike="noStrike" kern="1200" cap="none" spc="0" normalizeH="0" baseline="0" noProof="0" dirty="0">
                        <a:ln>
                          <a:noFill/>
                        </a:ln>
                        <a:solidFill>
                          <a:prstClr val="black"/>
                        </a:solidFill>
                        <a:effectLst/>
                        <a:uLnTx/>
                        <a:uFillTx/>
                      </a:endParaRPr>
                    </a:p>
                    <a:p>
                      <a:pPr lvl="0">
                        <a:buNone/>
                      </a:pPr>
                      <a:endParaRPr lang="en-US" sz="1600" b="1" i="0" dirty="0"/>
                    </a:p>
                  </a:txBody>
                  <a:tcPr/>
                </a:tc>
                <a:tc>
                  <a:txBody>
                    <a:bodyPr/>
                    <a:lstStyle/>
                    <a:p>
                      <a:r>
                        <a:rPr lang="en-US" sz="1400" b="0" kern="1200" dirty="0">
                          <a:solidFill>
                            <a:schemeClr val="dk1"/>
                          </a:solidFill>
                          <a:effectLst/>
                        </a:rPr>
                        <a:t>Kenya’s vibrant creative sector shows tremendous potential for providing income generation opportunities for youth. Sub-sectors such as crafts, fashion design, film, music, writing, visual art are examples of the vibrant talent brimming in Kenya, yet not seriously pursued as a career path by youth. Entrepreneurs within the creative sector are primarily informal. They typically lack business skills, and have little incentive or know-how to formalize their operations. CFYE is looking for innovative solutions to support entrepreneurship development, improve existing jobs, and create or match employment opportunities at scale in this sector.</a:t>
                      </a:r>
                      <a:endParaRPr lang="en-US" sz="1400" b="0" kern="1200" dirty="0">
                        <a:solidFill>
                          <a:schemeClr val="dk1"/>
                        </a:solidFill>
                        <a:effectLst/>
                        <a:latin typeface="+mn-lt"/>
                        <a:ea typeface="+mn-ea"/>
                        <a:cs typeface="+mn-cs"/>
                      </a:endParaRPr>
                    </a:p>
                  </a:txBody>
                  <a:tcPr/>
                </a:tc>
                <a:extLst>
                  <a:ext uri="{0D108BD9-81ED-4DB2-BD59-A6C34878D82A}">
                    <a16:rowId xmlns:a16="http://schemas.microsoft.com/office/drawing/2014/main" val="725289259"/>
                  </a:ext>
                </a:extLst>
              </a:tr>
            </a:tbl>
          </a:graphicData>
        </a:graphic>
      </p:graphicFrame>
    </p:spTree>
    <p:extLst>
      <p:ext uri="{BB962C8B-B14F-4D97-AF65-F5344CB8AC3E}">
        <p14:creationId xmlns:p14="http://schemas.microsoft.com/office/powerpoint/2010/main" val="11023458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8F4788-97D1-494A-9E73-B09F54501E1D}"/>
              </a:ext>
            </a:extLst>
          </p:cNvPr>
          <p:cNvSpPr>
            <a:spLocks noGrp="1"/>
          </p:cNvSpPr>
          <p:nvPr>
            <p:ph type="title"/>
          </p:nvPr>
        </p:nvSpPr>
        <p:spPr>
          <a:xfrm>
            <a:off x="622110" y="223289"/>
            <a:ext cx="10515600" cy="948286"/>
          </a:xfrm>
        </p:spPr>
        <p:txBody>
          <a:bodyPr vert="horz" lIns="91440" tIns="45720" rIns="91440" bIns="45720" rtlCol="0" anchor="ctr">
            <a:normAutofit/>
          </a:bodyPr>
          <a:lstStyle/>
          <a:p>
            <a:r>
              <a:rPr lang="en-US" sz="3200" kern="1200" dirty="0">
                <a:solidFill>
                  <a:schemeClr val="accent1"/>
                </a:solidFill>
                <a:latin typeface="Butler"/>
              </a:rPr>
              <a:t>Examples</a:t>
            </a:r>
            <a:r>
              <a:rPr lang="en-US" sz="3200" kern="1200" dirty="0">
                <a:latin typeface="Butler"/>
              </a:rPr>
              <a:t> </a:t>
            </a:r>
            <a:r>
              <a:rPr lang="en-US" sz="3200" kern="1200" dirty="0">
                <a:solidFill>
                  <a:schemeClr val="accent1"/>
                </a:solidFill>
                <a:latin typeface="Butler"/>
              </a:rPr>
              <a:t>of </a:t>
            </a:r>
            <a:r>
              <a:rPr lang="en-US" sz="3200" dirty="0">
                <a:solidFill>
                  <a:schemeClr val="accent1"/>
                </a:solidFill>
                <a:latin typeface="Butler"/>
              </a:rPr>
              <a:t>Potential</a:t>
            </a:r>
            <a:r>
              <a:rPr lang="en-US" sz="3200" kern="1200" dirty="0">
                <a:solidFill>
                  <a:schemeClr val="accent1"/>
                </a:solidFill>
                <a:latin typeface="Butler"/>
              </a:rPr>
              <a:t> </a:t>
            </a:r>
            <a:r>
              <a:rPr lang="en-US" sz="3200" dirty="0">
                <a:solidFill>
                  <a:schemeClr val="accent1"/>
                </a:solidFill>
                <a:latin typeface="Butler"/>
              </a:rPr>
              <a:t>Projects</a:t>
            </a:r>
            <a:endParaRPr lang="en-US" sz="3200" kern="1200" dirty="0">
              <a:solidFill>
                <a:schemeClr val="accent1"/>
              </a:solidFill>
              <a:highlight>
                <a:srgbClr val="FFFF00"/>
              </a:highlight>
              <a:latin typeface="Butler"/>
            </a:endParaRPr>
          </a:p>
        </p:txBody>
      </p:sp>
      <p:sp>
        <p:nvSpPr>
          <p:cNvPr id="5" name="TextBox 4">
            <a:extLst>
              <a:ext uri="{FF2B5EF4-FFF2-40B4-BE49-F238E27FC236}">
                <a16:creationId xmlns:a16="http://schemas.microsoft.com/office/drawing/2014/main" id="{8E2BD82D-4C0A-44F9-B4DC-CEF39A99CD19}"/>
              </a:ext>
            </a:extLst>
          </p:cNvPr>
          <p:cNvSpPr txBox="1"/>
          <p:nvPr/>
        </p:nvSpPr>
        <p:spPr>
          <a:xfrm>
            <a:off x="1442000" y="1314956"/>
            <a:ext cx="10352331" cy="5161538"/>
          </a:xfrm>
          <a:prstGeom prst="rect">
            <a:avLst/>
          </a:prstGeom>
        </p:spPr>
        <p:txBody>
          <a:bodyPr vert="horz" lIns="91440" tIns="45720" rIns="91440" bIns="45720" rtlCol="0" anchor="t">
            <a:noAutofit/>
          </a:bodyPr>
          <a:lstStyle/>
          <a:p>
            <a:pPr marL="285750" indent="-228600">
              <a:lnSpc>
                <a:spcPct val="140000"/>
              </a:lnSpc>
              <a:spcAft>
                <a:spcPts val="600"/>
              </a:spcAft>
              <a:buBlip>
                <a:blip r:embed="rId3"/>
              </a:buBlip>
              <a:defRPr/>
            </a:pPr>
            <a:r>
              <a:rPr lang="en-US" b="1" dirty="0">
                <a:solidFill>
                  <a:srgbClr val="1F2A50"/>
                </a:solidFill>
                <a:latin typeface="Lato"/>
                <a:ea typeface="Lato"/>
                <a:cs typeface="Lato"/>
              </a:rPr>
              <a:t>Create: J</a:t>
            </a:r>
            <a:r>
              <a:rPr lang="en-US" dirty="0">
                <a:solidFill>
                  <a:srgbClr val="1F2A50"/>
                </a:solidFill>
                <a:latin typeface="Lato"/>
                <a:ea typeface="Lato"/>
                <a:cs typeface="Lato"/>
              </a:rPr>
              <a:t>obs can be created where SMEs become appointed retailers or agents for manufacturing organizations. This has created</a:t>
            </a:r>
            <a:r>
              <a:rPr kumimoji="0" lang="en-US" b="0" i="0" u="none" strike="noStrike" kern="1200" cap="none" spc="0" normalizeH="0" baseline="0" noProof="0" dirty="0">
                <a:ln>
                  <a:noFill/>
                </a:ln>
                <a:solidFill>
                  <a:srgbClr val="1F2A50"/>
                </a:solidFill>
                <a:effectLst/>
                <a:uLnTx/>
                <a:uFillTx/>
                <a:latin typeface="Lato"/>
                <a:ea typeface="Lato"/>
                <a:cs typeface="Lato"/>
              </a:rPr>
              <a:t> </a:t>
            </a:r>
            <a:r>
              <a:rPr lang="en-US" dirty="0">
                <a:solidFill>
                  <a:srgbClr val="1F2A50"/>
                </a:solidFill>
                <a:latin typeface="Lato"/>
                <a:ea typeface="Lato"/>
                <a:cs typeface="Lato"/>
              </a:rPr>
              <a:t>job opportunities for youth and women, especially where training on the job is included to ensure business success. </a:t>
            </a:r>
            <a:endParaRPr lang="en-US" b="0" i="0" u="none" strike="noStrike" kern="1200" cap="none" spc="0" normalizeH="0" baseline="0" noProof="0" dirty="0">
              <a:ln>
                <a:noFill/>
              </a:ln>
              <a:solidFill>
                <a:srgbClr val="1F2A50"/>
              </a:solidFill>
              <a:effectLst/>
              <a:uLnTx/>
              <a:uFillTx/>
              <a:latin typeface="Lato" panose="020F0502020204030203" pitchFamily="34" charset="77"/>
              <a:ea typeface="Lato" panose="020F0502020204030203" pitchFamily="34" charset="77"/>
              <a:cs typeface="Lato" panose="020F0502020204030203" pitchFamily="34" charset="77"/>
            </a:endParaRPr>
          </a:p>
          <a:p>
            <a:pPr marL="285750" indent="-228600">
              <a:lnSpc>
                <a:spcPct val="140000"/>
              </a:lnSpc>
              <a:spcAft>
                <a:spcPts val="600"/>
              </a:spcAft>
              <a:buBlip>
                <a:blip r:embed="rId3"/>
              </a:buBlip>
              <a:defRPr/>
            </a:pPr>
            <a:r>
              <a:rPr lang="en-US" b="1" dirty="0">
                <a:solidFill>
                  <a:srgbClr val="1F2A50"/>
                </a:solidFill>
                <a:latin typeface="Lato"/>
                <a:ea typeface="Lato"/>
                <a:cs typeface="Lato"/>
              </a:rPr>
              <a:t>Improve: </a:t>
            </a:r>
            <a:r>
              <a:rPr lang="en-US" dirty="0">
                <a:solidFill>
                  <a:srgbClr val="1F2A50"/>
                </a:solidFill>
                <a:latin typeface="Lato"/>
                <a:ea typeface="Lato"/>
                <a:cs typeface="Lato"/>
              </a:rPr>
              <a:t>Many young people have gone through technical institutions and gained skills in carpentry, masonry, and dressmaking to mention some.  They may have jobs but do not earn enough. CFYE is supporting organizations that are Upskilling the youth to meet the market needs thus  improving their jobs  </a:t>
            </a:r>
          </a:p>
          <a:p>
            <a:pPr marL="285750" indent="-228600">
              <a:lnSpc>
                <a:spcPct val="140000"/>
              </a:lnSpc>
              <a:spcAft>
                <a:spcPts val="600"/>
              </a:spcAft>
              <a:buFont typeface="Arial"/>
              <a:buBlip>
                <a:blip r:embed="rId3"/>
              </a:buBlip>
              <a:defRPr/>
            </a:pPr>
            <a:r>
              <a:rPr lang="en-US" b="1" dirty="0">
                <a:solidFill>
                  <a:srgbClr val="1F2A50"/>
                </a:solidFill>
                <a:latin typeface="Lato"/>
                <a:ea typeface="Lato"/>
                <a:cs typeface="Lato"/>
              </a:rPr>
              <a:t>Match:</a:t>
            </a:r>
            <a:r>
              <a:rPr lang="en-US" dirty="0">
                <a:solidFill>
                  <a:srgbClr val="1F2A50"/>
                </a:solidFill>
                <a:latin typeface="Lato"/>
                <a:ea typeface="Lato"/>
                <a:cs typeface="Lato"/>
              </a:rPr>
              <a:t> Consortium of E learning/training platforms and private sector companies in the ICT sector can provide demand-driven digital training, and can match youth with available openings in these companies.</a:t>
            </a:r>
            <a:endParaRPr lang="en-US" b="1" i="0" u="none" strike="noStrike" kern="1200" cap="none" spc="0" normalizeH="0" baseline="0" noProof="0" dirty="0">
              <a:ln>
                <a:noFill/>
              </a:ln>
              <a:solidFill>
                <a:srgbClr val="1F2A50"/>
              </a:solidFill>
              <a:effectLst/>
              <a:uLnTx/>
              <a:uFillTx/>
              <a:latin typeface="Lato"/>
              <a:ea typeface="Lato"/>
              <a:cs typeface="Lato"/>
            </a:endParaRPr>
          </a:p>
          <a:p>
            <a:pPr marL="285750" indent="-228600">
              <a:lnSpc>
                <a:spcPct val="140000"/>
              </a:lnSpc>
              <a:spcAft>
                <a:spcPts val="600"/>
              </a:spcAft>
              <a:buBlip>
                <a:blip r:embed="rId3"/>
              </a:buBlip>
              <a:defRPr/>
            </a:pPr>
            <a:r>
              <a:rPr lang="en-US" b="1" dirty="0">
                <a:solidFill>
                  <a:srgbClr val="1F2A50"/>
                </a:solidFill>
                <a:latin typeface="Lato"/>
                <a:ea typeface="Lato"/>
                <a:cs typeface="Lato"/>
              </a:rPr>
              <a:t>Match: </a:t>
            </a:r>
            <a:r>
              <a:rPr lang="en-US" dirty="0">
                <a:solidFill>
                  <a:srgbClr val="1F2A50"/>
                </a:solidFill>
                <a:latin typeface="Lato"/>
                <a:ea typeface="Lato"/>
                <a:cs typeface="Lato"/>
              </a:rPr>
              <a:t>Company</a:t>
            </a:r>
            <a:r>
              <a:rPr kumimoji="0" lang="en-US" b="0" i="0" u="none" strike="noStrike" kern="1200" cap="none" spc="0" normalizeH="0" baseline="0" noProof="0" dirty="0">
                <a:ln>
                  <a:noFill/>
                </a:ln>
                <a:solidFill>
                  <a:srgbClr val="1F2A50"/>
                </a:solidFill>
                <a:effectLst/>
                <a:uLnTx/>
                <a:uFillTx/>
                <a:latin typeface="Lato"/>
                <a:ea typeface="Lato"/>
                <a:cs typeface="Lato"/>
              </a:rPr>
              <a:t> looking to expand operations by investing </a:t>
            </a:r>
            <a:r>
              <a:rPr lang="en-US" dirty="0">
                <a:solidFill>
                  <a:srgbClr val="1F2A50"/>
                </a:solidFill>
                <a:latin typeface="Lato"/>
                <a:ea typeface="Lato"/>
                <a:cs typeface="Lato"/>
              </a:rPr>
              <a:t>in</a:t>
            </a:r>
            <a:r>
              <a:rPr kumimoji="0" lang="en-US" b="0" i="0" u="none" strike="noStrike" kern="1200" cap="none" spc="0" normalizeH="0" baseline="0" noProof="0" dirty="0">
                <a:ln>
                  <a:noFill/>
                </a:ln>
                <a:solidFill>
                  <a:srgbClr val="1F2A50"/>
                </a:solidFill>
                <a:effectLst/>
                <a:uLnTx/>
                <a:uFillTx/>
                <a:latin typeface="Lato"/>
                <a:ea typeface="Lato"/>
                <a:cs typeface="Lato"/>
              </a:rPr>
              <a:t> skills development</a:t>
            </a:r>
            <a:r>
              <a:rPr lang="en-US" dirty="0">
                <a:solidFill>
                  <a:srgbClr val="1F2A50"/>
                </a:solidFill>
                <a:latin typeface="Lato"/>
                <a:ea typeface="Lato"/>
                <a:cs typeface="Lato"/>
              </a:rPr>
              <a:t> of young women in a remote area</a:t>
            </a:r>
            <a:r>
              <a:rPr kumimoji="0" lang="en-US" b="0" i="0" u="none" strike="noStrike" kern="1200" cap="none" spc="0" normalizeH="0" baseline="0" noProof="0" dirty="0">
                <a:ln>
                  <a:noFill/>
                </a:ln>
                <a:solidFill>
                  <a:srgbClr val="1F2A50"/>
                </a:solidFill>
                <a:effectLst/>
                <a:uLnTx/>
                <a:uFillTx/>
                <a:latin typeface="Lato"/>
                <a:ea typeface="Lato"/>
                <a:cs typeface="Lato"/>
              </a:rPr>
              <a:t>,</a:t>
            </a:r>
            <a:r>
              <a:rPr lang="en-US" dirty="0">
                <a:solidFill>
                  <a:srgbClr val="1F2A50"/>
                </a:solidFill>
                <a:latin typeface="Lato"/>
                <a:ea typeface="Lato"/>
                <a:cs typeface="Lato"/>
              </a:rPr>
              <a:t> followed by hiring of trained youth.</a:t>
            </a:r>
            <a:endParaRPr lang="en-US" dirty="0"/>
          </a:p>
          <a:p>
            <a:pPr marL="57150" marR="0" lvl="0" indent="0" algn="l" defTabSz="914400" rtl="0" eaLnBrk="1" fontAlgn="auto" latinLnBrk="0" hangingPunct="1">
              <a:lnSpc>
                <a:spcPct val="140000"/>
              </a:lnSpc>
              <a:spcBef>
                <a:spcPts val="0"/>
              </a:spcBef>
              <a:spcAft>
                <a:spcPts val="600"/>
              </a:spcAft>
              <a:buClrTx/>
              <a:buSzTx/>
              <a:buFontTx/>
              <a:buNone/>
              <a:tabLst/>
              <a:defRPr/>
            </a:pPr>
            <a:endParaRPr lang="en-US" sz="1400" b="0" i="0" u="none" strike="noStrike" kern="1200" cap="none" spc="0" normalizeH="0" baseline="0" noProof="0" dirty="0">
              <a:ln>
                <a:noFill/>
              </a:ln>
              <a:solidFill>
                <a:srgbClr val="1F2A50"/>
              </a:solidFill>
              <a:effectLst/>
              <a:uLnTx/>
              <a:uFillTx/>
              <a:latin typeface="Lato" panose="020F0502020204030203" pitchFamily="34" charset="77"/>
              <a:ea typeface="Lato"/>
              <a:cs typeface="Lato"/>
            </a:endParaRPr>
          </a:p>
          <a:p>
            <a:pPr marL="285750" marR="0" lvl="0" indent="-228600" algn="l" defTabSz="914400" rtl="0" eaLnBrk="1" fontAlgn="auto" latinLnBrk="0" hangingPunct="1">
              <a:lnSpc>
                <a:spcPct val="140000"/>
              </a:lnSpc>
              <a:spcBef>
                <a:spcPts val="0"/>
              </a:spcBef>
              <a:spcAft>
                <a:spcPts val="600"/>
              </a:spcAft>
              <a:buClrTx/>
              <a:buSzTx/>
              <a:buFontTx/>
              <a:buBlip>
                <a:blip r:embed="rId3"/>
              </a:buBlip>
              <a:tabLst/>
              <a:defRPr/>
            </a:pPr>
            <a:endParaRPr kumimoji="0" lang="en-US" sz="1500" b="0" i="0" u="none" strike="noStrike" kern="1200" cap="none" spc="0" normalizeH="0" baseline="0" noProof="0" dirty="0">
              <a:ln>
                <a:noFill/>
              </a:ln>
              <a:solidFill>
                <a:srgbClr val="1F2A50"/>
              </a:solidFill>
              <a:effectLst/>
              <a:uLnTx/>
              <a:uFillTx/>
              <a:latin typeface="Lato" panose="020F0502020204030203" pitchFamily="34" charset="77"/>
              <a:ea typeface="+mn-ea"/>
              <a:cs typeface="+mn-cs"/>
            </a:endParaRPr>
          </a:p>
        </p:txBody>
      </p:sp>
      <p:pic>
        <p:nvPicPr>
          <p:cNvPr id="4" name="Picture 5" descr="A picture containing text, dark&#10;&#10;Description automatically generated">
            <a:extLst>
              <a:ext uri="{FF2B5EF4-FFF2-40B4-BE49-F238E27FC236}">
                <a16:creationId xmlns:a16="http://schemas.microsoft.com/office/drawing/2014/main" id="{B5D7AEB7-B873-4CFD-BED0-381D45DCDBB3}"/>
              </a:ext>
            </a:extLst>
          </p:cNvPr>
          <p:cNvPicPr>
            <a:picLocks noChangeAspect="1"/>
          </p:cNvPicPr>
          <p:nvPr/>
        </p:nvPicPr>
        <p:blipFill>
          <a:blip r:embed="rId4"/>
          <a:stretch>
            <a:fillRect/>
          </a:stretch>
        </p:blipFill>
        <p:spPr>
          <a:xfrm>
            <a:off x="176213" y="3895725"/>
            <a:ext cx="1219200" cy="1209675"/>
          </a:xfrm>
          <a:prstGeom prst="rect">
            <a:avLst/>
          </a:prstGeom>
        </p:spPr>
      </p:pic>
      <p:pic>
        <p:nvPicPr>
          <p:cNvPr id="6" name="Picture 6" descr="A picture containing text, sign, dark&#10;&#10;Description automatically generated">
            <a:extLst>
              <a:ext uri="{FF2B5EF4-FFF2-40B4-BE49-F238E27FC236}">
                <a16:creationId xmlns:a16="http://schemas.microsoft.com/office/drawing/2014/main" id="{0CB213EA-B7D9-481D-AAF0-7F154374C4D6}"/>
              </a:ext>
            </a:extLst>
          </p:cNvPr>
          <p:cNvPicPr>
            <a:picLocks noChangeAspect="1"/>
          </p:cNvPicPr>
          <p:nvPr/>
        </p:nvPicPr>
        <p:blipFill>
          <a:blip r:embed="rId5"/>
          <a:stretch>
            <a:fillRect/>
          </a:stretch>
        </p:blipFill>
        <p:spPr>
          <a:xfrm>
            <a:off x="290513" y="1171575"/>
            <a:ext cx="1085850" cy="1085850"/>
          </a:xfrm>
          <a:prstGeom prst="rect">
            <a:avLst/>
          </a:prstGeom>
        </p:spPr>
      </p:pic>
      <p:pic>
        <p:nvPicPr>
          <p:cNvPr id="7" name="Picture 7" descr="Icon&#10;&#10;Description automatically generated">
            <a:extLst>
              <a:ext uri="{FF2B5EF4-FFF2-40B4-BE49-F238E27FC236}">
                <a16:creationId xmlns:a16="http://schemas.microsoft.com/office/drawing/2014/main" id="{14350B20-96F3-4AEE-8168-DFFCC17BC32A}"/>
              </a:ext>
            </a:extLst>
          </p:cNvPr>
          <p:cNvPicPr>
            <a:picLocks noChangeAspect="1"/>
          </p:cNvPicPr>
          <p:nvPr/>
        </p:nvPicPr>
        <p:blipFill>
          <a:blip r:embed="rId6"/>
          <a:stretch>
            <a:fillRect/>
          </a:stretch>
        </p:blipFill>
        <p:spPr>
          <a:xfrm>
            <a:off x="397669" y="2767012"/>
            <a:ext cx="859632" cy="859632"/>
          </a:xfrm>
          <a:prstGeom prst="rect">
            <a:avLst/>
          </a:prstGeom>
        </p:spPr>
      </p:pic>
      <p:pic>
        <p:nvPicPr>
          <p:cNvPr id="8" name="Picture 8" descr="A picture containing text, clipart&#10;&#10;Description automatically generated">
            <a:extLst>
              <a:ext uri="{FF2B5EF4-FFF2-40B4-BE49-F238E27FC236}">
                <a16:creationId xmlns:a16="http://schemas.microsoft.com/office/drawing/2014/main" id="{8774C25C-3560-49C8-9044-0DF31F8F4388}"/>
              </a:ext>
            </a:extLst>
          </p:cNvPr>
          <p:cNvPicPr>
            <a:picLocks noChangeAspect="1"/>
          </p:cNvPicPr>
          <p:nvPr/>
        </p:nvPicPr>
        <p:blipFill>
          <a:blip r:embed="rId7"/>
          <a:stretch>
            <a:fillRect/>
          </a:stretch>
        </p:blipFill>
        <p:spPr>
          <a:xfrm>
            <a:off x="290512" y="5303044"/>
            <a:ext cx="1085850" cy="1085850"/>
          </a:xfrm>
          <a:prstGeom prst="rect">
            <a:avLst/>
          </a:prstGeom>
        </p:spPr>
      </p:pic>
      <p:cxnSp>
        <p:nvCxnSpPr>
          <p:cNvPr id="9" name="Straight Connector 8">
            <a:extLst>
              <a:ext uri="{FF2B5EF4-FFF2-40B4-BE49-F238E27FC236}">
                <a16:creationId xmlns:a16="http://schemas.microsoft.com/office/drawing/2014/main" id="{5A286216-04B2-4521-8958-941077A7ED7F}"/>
              </a:ext>
            </a:extLst>
          </p:cNvPr>
          <p:cNvCxnSpPr>
            <a:cxnSpLocks/>
          </p:cNvCxnSpPr>
          <p:nvPr/>
        </p:nvCxnSpPr>
        <p:spPr>
          <a:xfrm>
            <a:off x="526484" y="1127760"/>
            <a:ext cx="11043406"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1043004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5A90D3-9D55-40B8-81D2-4D4F9C1009C0}"/>
              </a:ext>
            </a:extLst>
          </p:cNvPr>
          <p:cNvSpPr>
            <a:spLocks noGrp="1"/>
          </p:cNvSpPr>
          <p:nvPr>
            <p:ph type="title"/>
          </p:nvPr>
        </p:nvSpPr>
        <p:spPr>
          <a:xfrm>
            <a:off x="508379" y="80797"/>
            <a:ext cx="10515600" cy="1325563"/>
          </a:xfrm>
        </p:spPr>
        <p:txBody>
          <a:bodyPr>
            <a:normAutofit/>
          </a:bodyPr>
          <a:lstStyle/>
          <a:p>
            <a:r>
              <a:rPr lang="en-US" sz="4000" dirty="0">
                <a:solidFill>
                  <a:srgbClr val="38B188"/>
                </a:solidFill>
                <a:latin typeface="Butler"/>
              </a:rPr>
              <a:t>Applicant Profile</a:t>
            </a:r>
          </a:p>
        </p:txBody>
      </p:sp>
      <p:sp>
        <p:nvSpPr>
          <p:cNvPr id="3" name="Content Placeholder 2">
            <a:extLst>
              <a:ext uri="{FF2B5EF4-FFF2-40B4-BE49-F238E27FC236}">
                <a16:creationId xmlns:a16="http://schemas.microsoft.com/office/drawing/2014/main" id="{FAF5AE40-5C20-4E43-BDCC-BC86EC674734}"/>
              </a:ext>
            </a:extLst>
          </p:cNvPr>
          <p:cNvSpPr>
            <a:spLocks noGrp="1"/>
          </p:cNvSpPr>
          <p:nvPr>
            <p:ph sz="half" idx="1"/>
          </p:nvPr>
        </p:nvSpPr>
        <p:spPr>
          <a:xfrm>
            <a:off x="355121" y="1406360"/>
            <a:ext cx="11133826" cy="5120145"/>
          </a:xfrm>
        </p:spPr>
        <p:txBody>
          <a:bodyPr vert="horz" lIns="91440" tIns="45720" rIns="91440" bIns="45720" rtlCol="0" anchor="t">
            <a:normAutofit/>
          </a:bodyPr>
          <a:lstStyle/>
          <a:p>
            <a:r>
              <a:rPr lang="en-US" sz="1800" dirty="0">
                <a:latin typeface="Lato"/>
                <a:ea typeface="Lato"/>
                <a:cs typeface="Lato"/>
              </a:rPr>
              <a:t>We strongly invite applications from </a:t>
            </a:r>
            <a:r>
              <a:rPr lang="en-US" sz="1800" b="1" dirty="0">
                <a:latin typeface="Lato"/>
                <a:ea typeface="Lato"/>
                <a:cs typeface="Lato"/>
              </a:rPr>
              <a:t>private sector companies,</a:t>
            </a:r>
            <a:r>
              <a:rPr lang="en-US" sz="1800" dirty="0">
                <a:latin typeface="Lato"/>
                <a:ea typeface="Lato"/>
                <a:cs typeface="Lato"/>
              </a:rPr>
              <a:t> as we believe that private sector involvement is the most effective way to test market-based solutions that respond to the challenge of youth employment.</a:t>
            </a:r>
          </a:p>
          <a:p>
            <a:r>
              <a:rPr lang="en-US" sz="1800" dirty="0">
                <a:latin typeface="Lato"/>
                <a:ea typeface="Lato"/>
                <a:cs typeface="Lato"/>
              </a:rPr>
              <a:t>Non-profit entities may apply, but if they are the lead applicant, they </a:t>
            </a:r>
            <a:r>
              <a:rPr lang="en-US" sz="1800" b="1" dirty="0">
                <a:latin typeface="Lato"/>
                <a:ea typeface="Lato"/>
                <a:cs typeface="Lato"/>
              </a:rPr>
              <a:t>must</a:t>
            </a:r>
            <a:r>
              <a:rPr lang="en-US" sz="1800" dirty="0">
                <a:latin typeface="Lato"/>
                <a:ea typeface="Lato"/>
                <a:cs typeface="Lato"/>
              </a:rPr>
              <a:t> apply in consortium with a private-sector employer with ability to impact jobs through create, match, improve</a:t>
            </a:r>
          </a:p>
          <a:p>
            <a:r>
              <a:rPr lang="en-US" sz="1800" dirty="0">
                <a:latin typeface="Lato"/>
                <a:ea typeface="Lato"/>
                <a:cs typeface="Lato"/>
              </a:rPr>
              <a:t>We particularly welcome partnerships or </a:t>
            </a:r>
            <a:r>
              <a:rPr lang="en-US" sz="1800" b="1" dirty="0">
                <a:latin typeface="Lato"/>
                <a:ea typeface="Lato"/>
                <a:cs typeface="Lato"/>
              </a:rPr>
              <a:t>consortium</a:t>
            </a:r>
            <a:r>
              <a:rPr lang="en-US" sz="1800" dirty="0">
                <a:latin typeface="Lato"/>
                <a:ea typeface="Lato"/>
                <a:cs typeface="Lato"/>
              </a:rPr>
              <a:t> responses to this challenge</a:t>
            </a:r>
          </a:p>
          <a:p>
            <a:r>
              <a:rPr lang="en-US" sz="1800" dirty="0">
                <a:latin typeface="Lato"/>
                <a:ea typeface="Lato"/>
                <a:cs typeface="Lato"/>
              </a:rPr>
              <a:t>Priority will be given to projects impacting jobs outside Nairobi county. Projects in Nairobi are also eligible</a:t>
            </a:r>
          </a:p>
          <a:p>
            <a:r>
              <a:rPr lang="en-US" sz="1800" dirty="0">
                <a:latin typeface="Lato"/>
                <a:ea typeface="Lato"/>
                <a:cs typeface="Lato"/>
              </a:rPr>
              <a:t>The applicant must be able to begin operations no later than </a:t>
            </a:r>
            <a:r>
              <a:rPr lang="en-US" sz="1800" b="1" dirty="0">
                <a:latin typeface="Lato"/>
                <a:ea typeface="Lato"/>
                <a:cs typeface="Lato"/>
              </a:rPr>
              <a:t>March 2023.</a:t>
            </a:r>
            <a:r>
              <a:rPr lang="en-US" sz="1800" dirty="0">
                <a:latin typeface="Lato"/>
                <a:ea typeface="Lato"/>
                <a:cs typeface="Lato"/>
              </a:rPr>
              <a:t>.</a:t>
            </a:r>
            <a:endParaRPr lang="en-US" sz="1800" b="1" dirty="0">
              <a:latin typeface="Lato"/>
              <a:ea typeface="Lato"/>
              <a:cs typeface="Lato"/>
            </a:endParaRPr>
          </a:p>
          <a:p>
            <a:pPr marL="0" indent="0">
              <a:buNone/>
            </a:pPr>
            <a:endParaRPr lang="en-US" sz="1800" dirty="0">
              <a:ea typeface="Lato"/>
              <a:cs typeface="Lato"/>
            </a:endParaRPr>
          </a:p>
        </p:txBody>
      </p:sp>
      <p:cxnSp>
        <p:nvCxnSpPr>
          <p:cNvPr id="4" name="Straight Connector 3">
            <a:extLst>
              <a:ext uri="{FF2B5EF4-FFF2-40B4-BE49-F238E27FC236}">
                <a16:creationId xmlns:a16="http://schemas.microsoft.com/office/drawing/2014/main" id="{8F9E9EDA-7643-4A4E-9C80-F2CD88FD2AD2}"/>
              </a:ext>
            </a:extLst>
          </p:cNvPr>
          <p:cNvCxnSpPr>
            <a:cxnSpLocks/>
          </p:cNvCxnSpPr>
          <p:nvPr/>
        </p:nvCxnSpPr>
        <p:spPr>
          <a:xfrm>
            <a:off x="435044" y="1168400"/>
            <a:ext cx="10883196"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2550073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BD26B80E-C77B-45F9-9A42-526704C8BE8D}"/>
              </a:ext>
            </a:extLst>
          </p:cNvPr>
          <p:cNvSpPr>
            <a:spLocks noGrp="1"/>
          </p:cNvSpPr>
          <p:nvPr>
            <p:ph type="title"/>
          </p:nvPr>
        </p:nvSpPr>
        <p:spPr>
          <a:xfrm>
            <a:off x="1066800" y="193429"/>
            <a:ext cx="10515600" cy="1325563"/>
          </a:xfrm>
        </p:spPr>
        <p:txBody>
          <a:bodyPr>
            <a:normAutofit/>
          </a:bodyPr>
          <a:lstStyle/>
          <a:p>
            <a:r>
              <a:rPr lang="en-US" sz="4000" dirty="0"/>
              <a:t>Agenda</a:t>
            </a:r>
          </a:p>
        </p:txBody>
      </p:sp>
      <p:sp>
        <p:nvSpPr>
          <p:cNvPr id="10" name="Content Placeholder 2">
            <a:extLst>
              <a:ext uri="{FF2B5EF4-FFF2-40B4-BE49-F238E27FC236}">
                <a16:creationId xmlns:a16="http://schemas.microsoft.com/office/drawing/2014/main" id="{0CD9861C-4E7C-46C6-A827-12E841D69656}"/>
              </a:ext>
            </a:extLst>
          </p:cNvPr>
          <p:cNvSpPr>
            <a:spLocks noGrp="1"/>
          </p:cNvSpPr>
          <p:nvPr>
            <p:ph sz="half" idx="1"/>
          </p:nvPr>
        </p:nvSpPr>
        <p:spPr>
          <a:xfrm>
            <a:off x="838200" y="1808773"/>
            <a:ext cx="10515600" cy="4193016"/>
          </a:xfrm>
        </p:spPr>
        <p:txBody>
          <a:bodyPr>
            <a:normAutofit/>
          </a:bodyPr>
          <a:lstStyle/>
          <a:p>
            <a:r>
              <a:rPr lang="en-US" sz="2200" dirty="0">
                <a:latin typeface="Lato" panose="020B0604020202020204" charset="0"/>
              </a:rPr>
              <a:t> Introduction</a:t>
            </a:r>
          </a:p>
          <a:p>
            <a:r>
              <a:rPr lang="en-US" sz="2200" dirty="0">
                <a:latin typeface="Lato" panose="020B0604020202020204" charset="0"/>
              </a:rPr>
              <a:t> The Fund explained </a:t>
            </a:r>
          </a:p>
          <a:p>
            <a:r>
              <a:rPr lang="en-US" sz="2200" dirty="0">
                <a:latin typeface="Lato" panose="020B0604020202020204" charset="0"/>
              </a:rPr>
              <a:t>The Challenge in Kenya | County-based Development </a:t>
            </a:r>
          </a:p>
          <a:p>
            <a:r>
              <a:rPr lang="en-US" sz="2200" dirty="0">
                <a:latin typeface="Lato" panose="020B0604020202020204" charset="0"/>
              </a:rPr>
              <a:t>Call for Solutions and Priorities of Selection</a:t>
            </a:r>
          </a:p>
          <a:p>
            <a:r>
              <a:rPr lang="en-US" sz="2200" dirty="0">
                <a:latin typeface="Lato" panose="020B0604020202020204" charset="0"/>
              </a:rPr>
              <a:t>Portfolio Examples</a:t>
            </a:r>
          </a:p>
          <a:p>
            <a:pPr marL="0" indent="0">
              <a:buNone/>
            </a:pPr>
            <a:endParaRPr lang="en-US" sz="2200" dirty="0">
              <a:latin typeface="Lato" panose="020B0604020202020204" charset="0"/>
            </a:endParaRPr>
          </a:p>
          <a:p>
            <a:pPr marL="0" indent="0">
              <a:buNone/>
            </a:pPr>
            <a:endParaRPr lang="en-US" sz="9600" dirty="0">
              <a:latin typeface="Lato" panose="020B0604020202020204" charset="0"/>
            </a:endParaRPr>
          </a:p>
          <a:p>
            <a:pPr marL="0" indent="0">
              <a:buNone/>
            </a:pPr>
            <a:endParaRPr lang="en-US" sz="9600" dirty="0">
              <a:latin typeface="Lato" panose="020B0604020202020204" charset="0"/>
            </a:endParaRPr>
          </a:p>
          <a:p>
            <a:endParaRPr lang="en-US" dirty="0"/>
          </a:p>
        </p:txBody>
      </p:sp>
      <p:cxnSp>
        <p:nvCxnSpPr>
          <p:cNvPr id="4" name="Straight Connector 3">
            <a:extLst>
              <a:ext uri="{FF2B5EF4-FFF2-40B4-BE49-F238E27FC236}">
                <a16:creationId xmlns:a16="http://schemas.microsoft.com/office/drawing/2014/main" id="{6B3DEC13-6B35-433C-BB0E-6D56494FFF54}"/>
              </a:ext>
            </a:extLst>
          </p:cNvPr>
          <p:cNvCxnSpPr>
            <a:cxnSpLocks/>
          </p:cNvCxnSpPr>
          <p:nvPr/>
        </p:nvCxnSpPr>
        <p:spPr>
          <a:xfrm>
            <a:off x="838200" y="1214192"/>
            <a:ext cx="10744200" cy="0"/>
          </a:xfrm>
          <a:prstGeom prst="line">
            <a:avLst/>
          </a:prstGeom>
          <a:ln>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721289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5CBB7E-5463-4E0A-B94D-9F971E949F78}"/>
              </a:ext>
            </a:extLst>
          </p:cNvPr>
          <p:cNvSpPr>
            <a:spLocks noGrp="1"/>
          </p:cNvSpPr>
          <p:nvPr>
            <p:ph type="title"/>
          </p:nvPr>
        </p:nvSpPr>
        <p:spPr>
          <a:xfrm>
            <a:off x="516324" y="42876"/>
            <a:ext cx="10515600" cy="1325563"/>
          </a:xfrm>
        </p:spPr>
        <p:txBody>
          <a:bodyPr>
            <a:normAutofit/>
          </a:bodyPr>
          <a:lstStyle/>
          <a:p>
            <a:r>
              <a:rPr lang="en-US" sz="4000" dirty="0">
                <a:solidFill>
                  <a:srgbClr val="38B188"/>
                </a:solidFill>
                <a:latin typeface="Butler"/>
              </a:rPr>
              <a:t>Budget Guidelines</a:t>
            </a:r>
          </a:p>
        </p:txBody>
      </p:sp>
      <p:sp>
        <p:nvSpPr>
          <p:cNvPr id="3" name="Text Placeholder 2">
            <a:extLst>
              <a:ext uri="{FF2B5EF4-FFF2-40B4-BE49-F238E27FC236}">
                <a16:creationId xmlns:a16="http://schemas.microsoft.com/office/drawing/2014/main" id="{E5C252D1-A66D-4220-9054-38CD1B64C8CA}"/>
              </a:ext>
            </a:extLst>
          </p:cNvPr>
          <p:cNvSpPr>
            <a:spLocks noGrp="1"/>
          </p:cNvSpPr>
          <p:nvPr>
            <p:ph type="body" idx="1"/>
          </p:nvPr>
        </p:nvSpPr>
        <p:spPr>
          <a:xfrm>
            <a:off x="601717" y="1215524"/>
            <a:ext cx="10972921" cy="5537970"/>
          </a:xfrm>
        </p:spPr>
        <p:txBody>
          <a:bodyPr spcFirstLastPara="1" vert="horz" wrap="square" lIns="91425" tIns="45700" rIns="91425" bIns="45700" rtlCol="0" anchor="t" anchorCtr="0">
            <a:noAutofit/>
          </a:bodyPr>
          <a:lstStyle/>
          <a:p>
            <a:pPr marL="685800" indent="-685800">
              <a:buFont typeface="Arial"/>
              <a:buChar char="•"/>
            </a:pPr>
            <a:r>
              <a:rPr lang="en-US" sz="1800" dirty="0"/>
              <a:t>CFYE co-investment must be minimum €200,000. </a:t>
            </a:r>
            <a:endParaRPr lang="en-US" sz="3200" dirty="0"/>
          </a:p>
          <a:p>
            <a:pPr marL="1143000" lvl="1" indent="-685800">
              <a:buFont typeface="Arial"/>
              <a:buChar char="•"/>
            </a:pPr>
            <a:r>
              <a:rPr lang="en-US" sz="1800" dirty="0"/>
              <a:t>The range for CFYE co-investment is </a:t>
            </a:r>
            <a:r>
              <a:rPr lang="en-US" sz="1800" b="1" dirty="0"/>
              <a:t>20-50% of the total project budget. </a:t>
            </a:r>
          </a:p>
          <a:p>
            <a:pPr marL="1143000" lvl="1" indent="-685800">
              <a:buFont typeface="Arial"/>
              <a:buChar char="•"/>
            </a:pPr>
            <a:r>
              <a:rPr lang="en-US" sz="1800" dirty="0"/>
              <a:t>The CFYE co-investment requested cannot exceed the total turnover of the Lead Applicant in the previous year (if the applicant has been operational for more than 1 year).. </a:t>
            </a:r>
            <a:endParaRPr lang="en-US" sz="1800" b="1" dirty="0"/>
          </a:p>
          <a:p>
            <a:pPr marL="1143000" lvl="1" indent="-685800">
              <a:buFont typeface="Arial"/>
              <a:buChar char="•"/>
            </a:pPr>
            <a:r>
              <a:rPr lang="en-US" sz="1800" dirty="0"/>
              <a:t>There is no maximum CFYE co-investment stipulated, but we will consider whether the budget is realistic and whether the applicant can raise the required co-funding. We will also assess if the </a:t>
            </a:r>
            <a:r>
              <a:rPr lang="en-US" sz="1800" b="1" dirty="0"/>
              <a:t>CFYE cost per job is competitive.</a:t>
            </a:r>
          </a:p>
          <a:p>
            <a:pPr marL="685800" indent="-685800">
              <a:buFont typeface="Arial"/>
              <a:buChar char="•"/>
            </a:pPr>
            <a:r>
              <a:rPr lang="en-US" sz="1800" dirty="0"/>
              <a:t>The company’s in-kind contributions must not exceed 30% of its total co-investment.</a:t>
            </a:r>
          </a:p>
          <a:p>
            <a:pPr marL="685800" indent="-685800">
              <a:buFont typeface="Arial"/>
              <a:buChar char="•"/>
            </a:pPr>
            <a:r>
              <a:rPr lang="en-US" sz="1800" dirty="0"/>
              <a:t>Capital investment (</a:t>
            </a:r>
            <a:r>
              <a:rPr lang="en-US" sz="1800" dirty="0" err="1"/>
              <a:t>CapEx</a:t>
            </a:r>
            <a:r>
              <a:rPr lang="en-US" sz="1800" dirty="0"/>
              <a:t>) requests from CFYE must not exceed 33% of the total investment.</a:t>
            </a:r>
          </a:p>
          <a:p>
            <a:endParaRPr lang="en-US" sz="1400" dirty="0"/>
          </a:p>
        </p:txBody>
      </p:sp>
      <p:pic>
        <p:nvPicPr>
          <p:cNvPr id="4" name="Picture 4" descr="A picture containing text, sign, dark&#10;&#10;Description automatically generated">
            <a:extLst>
              <a:ext uri="{FF2B5EF4-FFF2-40B4-BE49-F238E27FC236}">
                <a16:creationId xmlns:a16="http://schemas.microsoft.com/office/drawing/2014/main" id="{EF004B4C-8C41-49AF-B476-87FA06BE754F}"/>
              </a:ext>
            </a:extLst>
          </p:cNvPr>
          <p:cNvPicPr>
            <a:picLocks noChangeAspect="1"/>
          </p:cNvPicPr>
          <p:nvPr/>
        </p:nvPicPr>
        <p:blipFill>
          <a:blip r:embed="rId2"/>
          <a:stretch>
            <a:fillRect/>
          </a:stretch>
        </p:blipFill>
        <p:spPr>
          <a:xfrm>
            <a:off x="9812584" y="162733"/>
            <a:ext cx="1085850" cy="1085850"/>
          </a:xfrm>
          <a:prstGeom prst="rect">
            <a:avLst/>
          </a:prstGeom>
        </p:spPr>
      </p:pic>
      <p:cxnSp>
        <p:nvCxnSpPr>
          <p:cNvPr id="5" name="Straight Connector 4">
            <a:extLst>
              <a:ext uri="{FF2B5EF4-FFF2-40B4-BE49-F238E27FC236}">
                <a16:creationId xmlns:a16="http://schemas.microsoft.com/office/drawing/2014/main" id="{C43E1AFA-CC95-41AE-B2DD-13432B0849A1}"/>
              </a:ext>
            </a:extLst>
          </p:cNvPr>
          <p:cNvCxnSpPr>
            <a:cxnSpLocks/>
          </p:cNvCxnSpPr>
          <p:nvPr/>
        </p:nvCxnSpPr>
        <p:spPr>
          <a:xfrm>
            <a:off x="516324" y="1270000"/>
            <a:ext cx="10883196"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3669217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28CA39CA-72AD-4AA7-988D-F5F0EDB9A3B8}"/>
              </a:ext>
            </a:extLst>
          </p:cNvPr>
          <p:cNvSpPr>
            <a:spLocks noGrp="1"/>
          </p:cNvSpPr>
          <p:nvPr>
            <p:ph type="ctrTitle"/>
          </p:nvPr>
        </p:nvSpPr>
        <p:spPr>
          <a:xfrm>
            <a:off x="4127326" y="1122363"/>
            <a:ext cx="6540674" cy="2387600"/>
          </a:xfrm>
        </p:spPr>
        <p:txBody>
          <a:bodyPr anchor="b">
            <a:normAutofit/>
          </a:bodyPr>
          <a:lstStyle/>
          <a:p>
            <a:r>
              <a:rPr lang="en-US" dirty="0"/>
              <a:t>Portfolio Examples</a:t>
            </a:r>
          </a:p>
        </p:txBody>
      </p:sp>
      <p:sp>
        <p:nvSpPr>
          <p:cNvPr id="10" name="Subtitle 2">
            <a:extLst>
              <a:ext uri="{FF2B5EF4-FFF2-40B4-BE49-F238E27FC236}">
                <a16:creationId xmlns:a16="http://schemas.microsoft.com/office/drawing/2014/main" id="{9FB37947-CCAA-406A-9D64-F32D309B1864}"/>
              </a:ext>
            </a:extLst>
          </p:cNvPr>
          <p:cNvSpPr>
            <a:spLocks noGrp="1"/>
          </p:cNvSpPr>
          <p:nvPr>
            <p:ph type="subTitle" idx="1"/>
          </p:nvPr>
        </p:nvSpPr>
        <p:spPr>
          <a:xfrm>
            <a:off x="4127324" y="3602038"/>
            <a:ext cx="6540675" cy="1655762"/>
          </a:xfrm>
        </p:spPr>
        <p:txBody>
          <a:bodyPr>
            <a:normAutofit/>
          </a:bodyPr>
          <a:lstStyle/>
          <a:p>
            <a:r>
              <a:rPr lang="en-US" dirty="0"/>
              <a:t>Selected IPs from Kenya Round 1 Call for Solutions</a:t>
            </a:r>
          </a:p>
        </p:txBody>
      </p:sp>
      <p:sp>
        <p:nvSpPr>
          <p:cNvPr id="12" name="Text Placeholder 3">
            <a:extLst>
              <a:ext uri="{FF2B5EF4-FFF2-40B4-BE49-F238E27FC236}">
                <a16:creationId xmlns:a16="http://schemas.microsoft.com/office/drawing/2014/main" id="{BF3E0590-5BFC-46E0-BADF-98FE2A1063B3}"/>
              </a:ext>
            </a:extLst>
          </p:cNvPr>
          <p:cNvSpPr>
            <a:spLocks noGrp="1"/>
          </p:cNvSpPr>
          <p:nvPr>
            <p:ph type="body" sz="quarter" idx="12"/>
          </p:nvPr>
        </p:nvSpPr>
        <p:spPr>
          <a:xfrm>
            <a:off x="1524000" y="1122361"/>
            <a:ext cx="2434225" cy="4135437"/>
          </a:xfrm>
        </p:spPr>
        <p:txBody>
          <a:bodyPr anchor="ctr">
            <a:noAutofit/>
          </a:bodyPr>
          <a:lstStyle/>
          <a:p>
            <a:r>
              <a:rPr lang="en-US" sz="23900" dirty="0"/>
              <a:t>3</a:t>
            </a:r>
          </a:p>
        </p:txBody>
      </p:sp>
    </p:spTree>
    <p:extLst>
      <p:ext uri="{BB962C8B-B14F-4D97-AF65-F5344CB8AC3E}">
        <p14:creationId xmlns:p14="http://schemas.microsoft.com/office/powerpoint/2010/main" val="40215927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5CBB7E-5463-4E0A-B94D-9F971E949F78}"/>
              </a:ext>
            </a:extLst>
          </p:cNvPr>
          <p:cNvSpPr>
            <a:spLocks noGrp="1"/>
          </p:cNvSpPr>
          <p:nvPr>
            <p:ph type="title"/>
          </p:nvPr>
        </p:nvSpPr>
        <p:spPr>
          <a:xfrm>
            <a:off x="516324" y="42876"/>
            <a:ext cx="10515600" cy="1325563"/>
          </a:xfrm>
        </p:spPr>
        <p:txBody>
          <a:bodyPr>
            <a:normAutofit/>
          </a:bodyPr>
          <a:lstStyle/>
          <a:p>
            <a:r>
              <a:rPr lang="en-US" sz="3200" dirty="0">
                <a:solidFill>
                  <a:srgbClr val="38B188"/>
                </a:solidFill>
                <a:latin typeface="Butler"/>
              </a:rPr>
              <a:t>CFYE Kenya Portfolio Example: </a:t>
            </a:r>
            <a:r>
              <a:rPr lang="en-US" sz="3200" b="1" dirty="0">
                <a:solidFill>
                  <a:srgbClr val="38B188"/>
                </a:solidFill>
                <a:latin typeface="Butler"/>
              </a:rPr>
              <a:t>Meru Greens</a:t>
            </a:r>
          </a:p>
        </p:txBody>
      </p:sp>
      <p:sp>
        <p:nvSpPr>
          <p:cNvPr id="3" name="Text Placeholder 2">
            <a:extLst>
              <a:ext uri="{FF2B5EF4-FFF2-40B4-BE49-F238E27FC236}">
                <a16:creationId xmlns:a16="http://schemas.microsoft.com/office/drawing/2014/main" id="{E5C252D1-A66D-4220-9054-38CD1B64C8CA}"/>
              </a:ext>
            </a:extLst>
          </p:cNvPr>
          <p:cNvSpPr>
            <a:spLocks noGrp="1"/>
          </p:cNvSpPr>
          <p:nvPr>
            <p:ph type="body" idx="1"/>
          </p:nvPr>
        </p:nvSpPr>
        <p:spPr>
          <a:xfrm>
            <a:off x="609539" y="1351065"/>
            <a:ext cx="10972921" cy="4599648"/>
          </a:xfrm>
        </p:spPr>
        <p:txBody>
          <a:bodyPr spcFirstLastPara="1" vert="horz" wrap="square" lIns="91425" tIns="45700" rIns="91425" bIns="45700" rtlCol="0" anchor="t" anchorCtr="0">
            <a:noAutofit/>
          </a:bodyPr>
          <a:lstStyle/>
          <a:p>
            <a:pPr marL="0" marR="0" indent="0" fontAlgn="base">
              <a:lnSpc>
                <a:spcPct val="100000"/>
              </a:lnSpc>
              <a:spcBef>
                <a:spcPts val="0"/>
              </a:spcBef>
              <a:spcAft>
                <a:spcPts val="1500"/>
              </a:spcAft>
              <a:buNone/>
            </a:pPr>
            <a:r>
              <a:rPr lang="en-US" sz="1800" dirty="0">
                <a:solidFill>
                  <a:srgbClr val="1F2951"/>
                </a:solidFill>
                <a:effectLst/>
                <a:latin typeface="Calibri Light" panose="020F0302020204030204" pitchFamily="34" charset="0"/>
                <a:ea typeface="Times New Roman" panose="02020603050405020304" pitchFamily="18" charset="0"/>
              </a:rPr>
              <a:t>An example of a partnership in agribusiness are our implementation partners Meru Greens (MG) and </a:t>
            </a:r>
            <a:r>
              <a:rPr lang="en-US" sz="1800" dirty="0" err="1">
                <a:solidFill>
                  <a:srgbClr val="1F2951"/>
                </a:solidFill>
                <a:effectLst/>
                <a:latin typeface="Calibri Light" panose="020F0302020204030204" pitchFamily="34" charset="0"/>
                <a:ea typeface="Times New Roman" panose="02020603050405020304" pitchFamily="18" charset="0"/>
              </a:rPr>
              <a:t>Edukans</a:t>
            </a:r>
            <a:r>
              <a:rPr lang="en-US" sz="1800" dirty="0">
                <a:solidFill>
                  <a:srgbClr val="1F2951"/>
                </a:solidFill>
                <a:effectLst/>
                <a:latin typeface="Calibri Light" panose="020F030202020403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indent="0">
              <a:lnSpc>
                <a:spcPct val="107000"/>
              </a:lnSpc>
              <a:spcBef>
                <a:spcPts val="200"/>
              </a:spcBef>
              <a:spcAft>
                <a:spcPts val="0"/>
              </a:spcAft>
              <a:buNone/>
            </a:pPr>
            <a:r>
              <a:rPr lang="en-US" sz="1800" dirty="0">
                <a:solidFill>
                  <a:srgbClr val="1F2951"/>
                </a:solidFill>
                <a:effectLst/>
                <a:latin typeface="Calibri Light" panose="020F0302020204030204" pitchFamily="34" charset="0"/>
                <a:ea typeface="Times New Roman" panose="02020603050405020304" pitchFamily="18" charset="0"/>
                <a:cs typeface="Calibri Light" panose="020F0302020204030204" pitchFamily="34" charset="0"/>
              </a:rPr>
              <a:t>MG will:</a:t>
            </a:r>
          </a:p>
          <a:p>
            <a:pPr marL="285750" indent="-285750">
              <a:lnSpc>
                <a:spcPct val="107000"/>
              </a:lnSpc>
              <a:spcBef>
                <a:spcPts val="200"/>
              </a:spcBef>
              <a:buClr>
                <a:schemeClr val="accent1">
                  <a:lumMod val="60000"/>
                  <a:lumOff val="40000"/>
                </a:schemeClr>
              </a:buClr>
              <a:buSzPct val="100000"/>
              <a:buFont typeface="Wingdings" panose="05000000000000000000" pitchFamily="2" charset="2"/>
              <a:buChar char="Ø"/>
            </a:pPr>
            <a:r>
              <a:rPr lang="en-US" sz="1800" dirty="0">
                <a:solidFill>
                  <a:srgbClr val="1F2951"/>
                </a:solidFill>
                <a:effectLst/>
                <a:latin typeface="Calibri Light" panose="020F0302020204030204" pitchFamily="34" charset="0"/>
                <a:ea typeface="Times New Roman" panose="02020603050405020304" pitchFamily="18" charset="0"/>
                <a:cs typeface="Calibri Light" panose="020F0302020204030204" pitchFamily="34" charset="0"/>
              </a:rPr>
              <a:t>decentralize the pre-processing from the urban (Nairobi) area to three rural locations and equip the new facilities and staff with the appropriate resources and knowledge. </a:t>
            </a:r>
          </a:p>
          <a:p>
            <a:pPr marL="285750" indent="-285750">
              <a:lnSpc>
                <a:spcPct val="107000"/>
              </a:lnSpc>
              <a:spcBef>
                <a:spcPts val="200"/>
              </a:spcBef>
              <a:buClr>
                <a:schemeClr val="accent1">
                  <a:lumMod val="60000"/>
                  <a:lumOff val="40000"/>
                </a:schemeClr>
              </a:buClr>
              <a:buSzPct val="100000"/>
              <a:buFont typeface="Wingdings" panose="05000000000000000000" pitchFamily="2" charset="2"/>
              <a:buChar char="Ø"/>
            </a:pPr>
            <a:r>
              <a:rPr lang="en-US" sz="1800" dirty="0">
                <a:solidFill>
                  <a:srgbClr val="1F2951"/>
                </a:solidFill>
                <a:effectLst/>
                <a:latin typeface="Calibri Light" panose="020F0302020204030204" pitchFamily="34" charset="0"/>
                <a:ea typeface="Times New Roman" panose="02020603050405020304" pitchFamily="18" charset="0"/>
                <a:cs typeface="Calibri Light" panose="020F0302020204030204" pitchFamily="34" charset="0"/>
              </a:rPr>
              <a:t>create at least 500 decent jobs for youth, especially young women, and improve 200 already existing jobs.</a:t>
            </a:r>
          </a:p>
          <a:p>
            <a:pPr marL="285750" indent="-285750">
              <a:lnSpc>
                <a:spcPct val="107000"/>
              </a:lnSpc>
              <a:spcBef>
                <a:spcPts val="200"/>
              </a:spcBef>
              <a:buClr>
                <a:schemeClr val="accent1">
                  <a:lumMod val="60000"/>
                  <a:lumOff val="40000"/>
                </a:schemeClr>
              </a:buClr>
              <a:buSzPct val="100000"/>
              <a:buFont typeface="Wingdings" panose="05000000000000000000" pitchFamily="2" charset="2"/>
              <a:buChar char="Ø"/>
            </a:pPr>
            <a:r>
              <a:rPr lang="en-US" sz="1800" dirty="0">
                <a:solidFill>
                  <a:srgbClr val="1F2951"/>
                </a:solidFill>
                <a:effectLst/>
                <a:latin typeface="Calibri Light" panose="020F0302020204030204" pitchFamily="34" charset="0"/>
                <a:ea typeface="Times New Roman" panose="02020603050405020304" pitchFamily="18" charset="0"/>
                <a:cs typeface="Calibri Light" panose="020F0302020204030204" pitchFamily="34" charset="0"/>
              </a:rPr>
              <a:t>engage in the following activities: setting up pre-processing locations, recruiting and training human resources, improving decent work conditions, greening the green beans value chain, reducing post-harvest losses, limiting transportation, providing training to increase inclusion and participation of women and youth, monitoring the implementation of improved decent work policies, and ensuring the sustainability of activities after the project end.</a:t>
            </a:r>
            <a:r>
              <a:rPr lang="en-US" sz="1800" dirty="0">
                <a:effectLst/>
                <a:latin typeface="Calibri" panose="020F0502020204030204" pitchFamily="34" charset="0"/>
                <a:ea typeface="Calibri" panose="020F0502020204030204" pitchFamily="34" charset="0"/>
                <a:cs typeface="Arial" panose="020B0604020202020204" pitchFamily="34" charset="0"/>
              </a:rPr>
              <a:t> </a:t>
            </a:r>
          </a:p>
          <a:p>
            <a:pPr marL="285750" marR="0" indent="-285750">
              <a:lnSpc>
                <a:spcPct val="107000"/>
              </a:lnSpc>
              <a:spcBef>
                <a:spcPts val="200"/>
              </a:spcBef>
              <a:spcAft>
                <a:spcPts val="0"/>
              </a:spcAft>
              <a:buClr>
                <a:schemeClr val="accent1">
                  <a:lumMod val="60000"/>
                  <a:lumOff val="40000"/>
                </a:schemeClr>
              </a:buClr>
              <a:buSzPct val="100000"/>
              <a:buFont typeface="Wingdings" panose="05000000000000000000" pitchFamily="2" charset="2"/>
              <a:buChar char="Ø"/>
            </a:pPr>
            <a:endParaRPr lang="en-US" sz="1800" dirty="0">
              <a:solidFill>
                <a:srgbClr val="1F2951"/>
              </a:solidFill>
              <a:effectLst/>
              <a:latin typeface="Calibri Light" panose="020F0302020204030204" pitchFamily="34" charset="0"/>
              <a:ea typeface="Times New Roman" panose="02020603050405020304" pitchFamily="18" charset="0"/>
              <a:cs typeface="Calibri Light" panose="020F0302020204030204" pitchFamily="34" charset="0"/>
            </a:endParaRPr>
          </a:p>
          <a:p>
            <a:pPr marL="0" marR="0" indent="0">
              <a:lnSpc>
                <a:spcPct val="107000"/>
              </a:lnSpc>
              <a:spcBef>
                <a:spcPts val="200"/>
              </a:spcBef>
              <a:spcAft>
                <a:spcPts val="0"/>
              </a:spcAft>
              <a:buClr>
                <a:schemeClr val="accent1">
                  <a:lumMod val="60000"/>
                  <a:lumOff val="40000"/>
                </a:schemeClr>
              </a:buClr>
              <a:buSzPct val="100000"/>
              <a:buNone/>
            </a:pPr>
            <a:r>
              <a:rPr lang="en-US" sz="1800" dirty="0" err="1">
                <a:solidFill>
                  <a:srgbClr val="1F2951"/>
                </a:solidFill>
                <a:effectLst/>
                <a:latin typeface="Calibri Light" panose="020F0302020204030204" pitchFamily="34" charset="0"/>
                <a:ea typeface="Times New Roman" panose="02020603050405020304" pitchFamily="18" charset="0"/>
                <a:cs typeface="Calibri Light" panose="020F0302020204030204" pitchFamily="34" charset="0"/>
              </a:rPr>
              <a:t>Edukans</a:t>
            </a:r>
            <a:r>
              <a:rPr lang="en-US" sz="1800" dirty="0">
                <a:solidFill>
                  <a:srgbClr val="1F2951"/>
                </a:solidFill>
                <a:effectLst/>
                <a:latin typeface="Calibri Light" panose="020F0302020204030204" pitchFamily="34" charset="0"/>
                <a:ea typeface="Times New Roman" panose="02020603050405020304" pitchFamily="18" charset="0"/>
                <a:cs typeface="Calibri Light" panose="020F0302020204030204" pitchFamily="34" charset="0"/>
              </a:rPr>
              <a:t>, with their cost-effective quality skills training methodologies, will:</a:t>
            </a:r>
          </a:p>
          <a:p>
            <a:pPr marL="285750" indent="-285750">
              <a:lnSpc>
                <a:spcPct val="107000"/>
              </a:lnSpc>
              <a:spcBef>
                <a:spcPts val="200"/>
              </a:spcBef>
              <a:buClr>
                <a:schemeClr val="accent1">
                  <a:lumMod val="60000"/>
                  <a:lumOff val="40000"/>
                </a:schemeClr>
              </a:buClr>
              <a:buSzPct val="100000"/>
              <a:buFont typeface="Wingdings" panose="05000000000000000000" pitchFamily="2" charset="2"/>
              <a:buChar char="Ø"/>
            </a:pPr>
            <a:r>
              <a:rPr lang="en-US" sz="1800" dirty="0">
                <a:solidFill>
                  <a:srgbClr val="1F2951"/>
                </a:solidFill>
                <a:effectLst/>
                <a:latin typeface="Calibri Light" panose="020F0302020204030204" pitchFamily="34" charset="0"/>
                <a:ea typeface="Times New Roman" panose="02020603050405020304" pitchFamily="18" charset="0"/>
                <a:cs typeface="Calibri Light" panose="020F0302020204030204" pitchFamily="34" charset="0"/>
              </a:rPr>
              <a:t>support Meru Greens to close the gap between the youths’ and the market-required skills. </a:t>
            </a:r>
          </a:p>
          <a:p>
            <a:pPr marL="285750" indent="-285750">
              <a:lnSpc>
                <a:spcPct val="107000"/>
              </a:lnSpc>
              <a:spcBef>
                <a:spcPts val="200"/>
              </a:spcBef>
              <a:buClr>
                <a:schemeClr val="accent1">
                  <a:lumMod val="60000"/>
                  <a:lumOff val="40000"/>
                </a:schemeClr>
              </a:buClr>
              <a:buSzPct val="100000"/>
              <a:buFont typeface="Wingdings" panose="05000000000000000000" pitchFamily="2" charset="2"/>
              <a:buChar char="Ø"/>
            </a:pPr>
            <a:r>
              <a:rPr lang="en-US" sz="1800" dirty="0">
                <a:solidFill>
                  <a:srgbClr val="1F2951"/>
                </a:solidFill>
                <a:effectLst/>
                <a:latin typeface="Calibri Light" panose="020F0302020204030204" pitchFamily="34" charset="0"/>
                <a:ea typeface="Times New Roman" panose="02020603050405020304" pitchFamily="18" charset="0"/>
                <a:cs typeface="Calibri Light" panose="020F0302020204030204" pitchFamily="34" charset="0"/>
              </a:rPr>
              <a:t>focus on involving diverse and vulnerable youth and empowering them with the required technical and life skills.</a:t>
            </a:r>
            <a:endParaRPr lang="en-US" sz="1800" dirty="0">
              <a:solidFill>
                <a:srgbClr val="1F3763"/>
              </a:solidFill>
              <a:effectLst/>
              <a:latin typeface="Calibri Light" panose="020F0302020204030204" pitchFamily="34" charset="0"/>
              <a:ea typeface="Times New Roman" panose="02020603050405020304" pitchFamily="18" charset="0"/>
              <a:cs typeface="Times New Roman" panose="02020603050405020304" pitchFamily="18" charset="0"/>
            </a:endParaRPr>
          </a:p>
          <a:p>
            <a:endParaRPr lang="en-US" sz="1400" dirty="0"/>
          </a:p>
        </p:txBody>
      </p:sp>
      <p:cxnSp>
        <p:nvCxnSpPr>
          <p:cNvPr id="5" name="Straight Connector 4">
            <a:extLst>
              <a:ext uri="{FF2B5EF4-FFF2-40B4-BE49-F238E27FC236}">
                <a16:creationId xmlns:a16="http://schemas.microsoft.com/office/drawing/2014/main" id="{C43E1AFA-CC95-41AE-B2DD-13432B0849A1}"/>
              </a:ext>
            </a:extLst>
          </p:cNvPr>
          <p:cNvCxnSpPr>
            <a:cxnSpLocks/>
          </p:cNvCxnSpPr>
          <p:nvPr/>
        </p:nvCxnSpPr>
        <p:spPr>
          <a:xfrm>
            <a:off x="516324" y="1054243"/>
            <a:ext cx="10883196"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5771800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214401FF-1226-D4D8-24E3-C14F472722C9}"/>
              </a:ext>
            </a:extLst>
          </p:cNvPr>
          <p:cNvSpPr>
            <a:spLocks noGrp="1"/>
          </p:cNvSpPr>
          <p:nvPr>
            <p:ph type="title"/>
          </p:nvPr>
        </p:nvSpPr>
        <p:spPr>
          <a:xfrm>
            <a:off x="516324" y="145616"/>
            <a:ext cx="10515600" cy="1325563"/>
          </a:xfrm>
        </p:spPr>
        <p:txBody>
          <a:bodyPr>
            <a:normAutofit/>
          </a:bodyPr>
          <a:lstStyle/>
          <a:p>
            <a:r>
              <a:rPr lang="en-US" sz="3200" dirty="0">
                <a:solidFill>
                  <a:srgbClr val="38B188"/>
                </a:solidFill>
                <a:latin typeface="Butler"/>
              </a:rPr>
              <a:t>CFYE Portfolio Example: </a:t>
            </a:r>
            <a:r>
              <a:rPr lang="en-US" sz="3200" b="1" dirty="0" err="1">
                <a:solidFill>
                  <a:srgbClr val="38B188"/>
                </a:solidFill>
                <a:latin typeface="Butler"/>
              </a:rPr>
              <a:t>Shujaaz</a:t>
            </a:r>
            <a:endParaRPr lang="en-US" sz="3200" b="1" dirty="0">
              <a:solidFill>
                <a:srgbClr val="38B188"/>
              </a:solidFill>
              <a:latin typeface="Butler"/>
            </a:endParaRPr>
          </a:p>
        </p:txBody>
      </p:sp>
      <p:cxnSp>
        <p:nvCxnSpPr>
          <p:cNvPr id="5" name="Straight Connector 4">
            <a:extLst>
              <a:ext uri="{FF2B5EF4-FFF2-40B4-BE49-F238E27FC236}">
                <a16:creationId xmlns:a16="http://schemas.microsoft.com/office/drawing/2014/main" id="{A6E055A1-4A55-0ADE-62EB-DB0DE280BE81}"/>
              </a:ext>
            </a:extLst>
          </p:cNvPr>
          <p:cNvCxnSpPr>
            <a:cxnSpLocks/>
          </p:cNvCxnSpPr>
          <p:nvPr/>
        </p:nvCxnSpPr>
        <p:spPr>
          <a:xfrm>
            <a:off x="516324" y="1115887"/>
            <a:ext cx="10883196" cy="0"/>
          </a:xfrm>
          <a:prstGeom prst="line">
            <a:avLst/>
          </a:prstGeom>
        </p:spPr>
        <p:style>
          <a:lnRef idx="1">
            <a:schemeClr val="dk1"/>
          </a:lnRef>
          <a:fillRef idx="0">
            <a:schemeClr val="dk1"/>
          </a:fillRef>
          <a:effectRef idx="0">
            <a:schemeClr val="dk1"/>
          </a:effectRef>
          <a:fontRef idx="minor">
            <a:schemeClr val="tx1"/>
          </a:fontRef>
        </p:style>
      </p:cxnSp>
      <p:sp>
        <p:nvSpPr>
          <p:cNvPr id="6" name="Text Placeholder 2">
            <a:extLst>
              <a:ext uri="{FF2B5EF4-FFF2-40B4-BE49-F238E27FC236}">
                <a16:creationId xmlns:a16="http://schemas.microsoft.com/office/drawing/2014/main" id="{6A741C99-0E6C-4BC5-6A2B-B32F57A9202A}"/>
              </a:ext>
            </a:extLst>
          </p:cNvPr>
          <p:cNvSpPr>
            <a:spLocks noGrp="1"/>
          </p:cNvSpPr>
          <p:nvPr>
            <p:ph type="body" idx="1"/>
          </p:nvPr>
        </p:nvSpPr>
        <p:spPr>
          <a:xfrm>
            <a:off x="609539" y="1351065"/>
            <a:ext cx="10972921" cy="4599648"/>
          </a:xfrm>
        </p:spPr>
        <p:txBody>
          <a:bodyPr spcFirstLastPara="1" vert="horz" wrap="square" lIns="91425" tIns="45700" rIns="91425" bIns="45700" rtlCol="0" anchor="t" anchorCtr="0">
            <a:noAutofit/>
          </a:bodyPr>
          <a:lstStyle/>
          <a:p>
            <a:pPr marL="0" marR="0" indent="0" fontAlgn="base">
              <a:spcBef>
                <a:spcPts val="0"/>
              </a:spcBef>
              <a:spcAft>
                <a:spcPts val="1500"/>
              </a:spcAft>
              <a:buNone/>
            </a:pPr>
            <a:r>
              <a:rPr lang="en-US" sz="1600" dirty="0" err="1">
                <a:solidFill>
                  <a:srgbClr val="1F2951"/>
                </a:solidFill>
                <a:effectLst/>
                <a:latin typeface="Lato" panose="020F0502020204030203" pitchFamily="34" charset="0"/>
                <a:ea typeface="Lato" panose="020F0502020204030203" pitchFamily="34" charset="0"/>
                <a:cs typeface="Lato" panose="020F0502020204030203" pitchFamily="34" charset="0"/>
              </a:rPr>
              <a:t>Shujaaz</a:t>
            </a:r>
            <a:r>
              <a:rPr lang="en-US" sz="1600" dirty="0">
                <a:solidFill>
                  <a:srgbClr val="1F2951"/>
                </a:solidFill>
                <a:effectLst/>
                <a:latin typeface="Lato" panose="020F0502020204030203" pitchFamily="34" charset="0"/>
                <a:ea typeface="Lato" panose="020F0502020204030203" pitchFamily="34" charset="0"/>
                <a:cs typeface="Lato" panose="020F0502020204030203" pitchFamily="34" charset="0"/>
              </a:rPr>
              <a:t> Inc and Unilever Kenya have collaborated to develop an agency model. </a:t>
            </a:r>
            <a:endParaRPr lang="en-US" sz="1600" dirty="0">
              <a:effectLst/>
              <a:latin typeface="Lato" panose="020F0502020204030203" pitchFamily="34" charset="0"/>
              <a:ea typeface="Lato" panose="020F0502020204030203" pitchFamily="34" charset="0"/>
              <a:cs typeface="Lato" panose="020F0502020204030203" pitchFamily="34" charset="0"/>
            </a:endParaRPr>
          </a:p>
          <a:p>
            <a:pPr marL="0" marR="0" indent="0">
              <a:lnSpc>
                <a:spcPct val="107000"/>
              </a:lnSpc>
              <a:spcBef>
                <a:spcPts val="200"/>
              </a:spcBef>
              <a:spcAft>
                <a:spcPts val="0"/>
              </a:spcAft>
              <a:buNone/>
            </a:pPr>
            <a:r>
              <a:rPr lang="en-US" sz="1600" dirty="0">
                <a:solidFill>
                  <a:srgbClr val="1F2951"/>
                </a:solidFill>
                <a:effectLst/>
                <a:latin typeface="Lato" panose="020F0502020204030203" pitchFamily="34" charset="0"/>
                <a:ea typeface="Lato" panose="020F0502020204030203" pitchFamily="34" charset="0"/>
                <a:cs typeface="Lato" panose="020F0502020204030203" pitchFamily="34" charset="0"/>
              </a:rPr>
              <a:t>The project seeks to create decent work for at least 10,000 young Kenyans (of which 6000 are women) through a unique collaboration between Unilever Kenya and </a:t>
            </a:r>
            <a:r>
              <a:rPr lang="en-US" sz="1600" dirty="0" err="1">
                <a:solidFill>
                  <a:srgbClr val="1F2951"/>
                </a:solidFill>
                <a:effectLst/>
                <a:latin typeface="Lato" panose="020F0502020204030203" pitchFamily="34" charset="0"/>
                <a:ea typeface="Lato" panose="020F0502020204030203" pitchFamily="34" charset="0"/>
                <a:cs typeface="Lato" panose="020F0502020204030203" pitchFamily="34" charset="0"/>
              </a:rPr>
              <a:t>Shujaaz</a:t>
            </a:r>
            <a:r>
              <a:rPr lang="en-US" sz="1600" dirty="0">
                <a:solidFill>
                  <a:srgbClr val="1F2951"/>
                </a:solidFill>
                <a:effectLst/>
                <a:latin typeface="Lato" panose="020F0502020204030203" pitchFamily="34" charset="0"/>
                <a:ea typeface="Lato" panose="020F0502020204030203" pitchFamily="34" charset="0"/>
                <a:cs typeface="Lato" panose="020F0502020204030203" pitchFamily="34" charset="0"/>
              </a:rPr>
              <a:t> Inc’s network of ventures. The </a:t>
            </a:r>
            <a:r>
              <a:rPr lang="en-US" sz="1600" dirty="0" err="1">
                <a:solidFill>
                  <a:srgbClr val="1F2951"/>
                </a:solidFill>
                <a:effectLst/>
                <a:latin typeface="Lato" panose="020F0502020204030203" pitchFamily="34" charset="0"/>
                <a:ea typeface="Lato" panose="020F0502020204030203" pitchFamily="34" charset="0"/>
                <a:cs typeface="Lato" panose="020F0502020204030203" pitchFamily="34" charset="0"/>
              </a:rPr>
              <a:t>programme</a:t>
            </a:r>
            <a:r>
              <a:rPr lang="en-US" sz="1600" dirty="0">
                <a:solidFill>
                  <a:srgbClr val="1F2951"/>
                </a:solidFill>
                <a:effectLst/>
                <a:latin typeface="Lato" panose="020F0502020204030203" pitchFamily="34" charset="0"/>
                <a:ea typeface="Lato" panose="020F0502020204030203" pitchFamily="34" charset="0"/>
                <a:cs typeface="Lato" panose="020F0502020204030203" pitchFamily="34" charset="0"/>
              </a:rPr>
              <a:t> aims to identify, recruit, and train young, aspiring retailers among </a:t>
            </a:r>
            <a:r>
              <a:rPr lang="en-US" sz="1600" dirty="0" err="1">
                <a:solidFill>
                  <a:srgbClr val="1F2951"/>
                </a:solidFill>
                <a:effectLst/>
                <a:latin typeface="Lato" panose="020F0502020204030203" pitchFamily="34" charset="0"/>
                <a:ea typeface="Lato" panose="020F0502020204030203" pitchFamily="34" charset="0"/>
                <a:cs typeface="Lato" panose="020F0502020204030203" pitchFamily="34" charset="0"/>
              </a:rPr>
              <a:t>Shujaaz</a:t>
            </a:r>
            <a:r>
              <a:rPr lang="en-US" sz="1600" dirty="0">
                <a:solidFill>
                  <a:srgbClr val="1F2951"/>
                </a:solidFill>
                <a:effectLst/>
                <a:latin typeface="Lato" panose="020F0502020204030203" pitchFamily="34" charset="0"/>
                <a:ea typeface="Lato" panose="020F0502020204030203" pitchFamily="34" charset="0"/>
                <a:cs typeface="Lato" panose="020F0502020204030203" pitchFamily="34" charset="0"/>
              </a:rPr>
              <a:t> Inc’s network to become official Unilever retailers, focusing on young women.</a:t>
            </a:r>
            <a:endParaRPr lang="en-US" sz="1600" dirty="0">
              <a:solidFill>
                <a:srgbClr val="1F3763"/>
              </a:solidFill>
              <a:effectLst/>
              <a:latin typeface="Lato" panose="020F0502020204030203" pitchFamily="34" charset="0"/>
              <a:ea typeface="Lato" panose="020F0502020204030203" pitchFamily="34" charset="0"/>
              <a:cs typeface="Lato" panose="020F0502020204030203" pitchFamily="34" charset="0"/>
            </a:endParaRPr>
          </a:p>
          <a:p>
            <a:pPr marL="0" marR="0" indent="0">
              <a:lnSpc>
                <a:spcPct val="107000"/>
              </a:lnSpc>
              <a:spcBef>
                <a:spcPts val="200"/>
              </a:spcBef>
              <a:spcAft>
                <a:spcPts val="0"/>
              </a:spcAft>
              <a:buNone/>
            </a:pPr>
            <a:endParaRPr lang="en-US" sz="1600" dirty="0">
              <a:solidFill>
                <a:srgbClr val="1F3763"/>
              </a:solidFill>
              <a:effectLst/>
              <a:latin typeface="Lato" panose="020F0502020204030203" pitchFamily="34" charset="0"/>
              <a:ea typeface="Lato" panose="020F0502020204030203" pitchFamily="34" charset="0"/>
              <a:cs typeface="Lato" panose="020F0502020204030203" pitchFamily="34" charset="0"/>
            </a:endParaRPr>
          </a:p>
          <a:p>
            <a:pPr marL="285750" marR="0" indent="-285750">
              <a:lnSpc>
                <a:spcPct val="107000"/>
              </a:lnSpc>
              <a:spcBef>
                <a:spcPts val="200"/>
              </a:spcBef>
              <a:spcAft>
                <a:spcPts val="0"/>
              </a:spcAft>
              <a:buClr>
                <a:schemeClr val="accent1">
                  <a:lumMod val="60000"/>
                  <a:lumOff val="40000"/>
                </a:schemeClr>
              </a:buClr>
              <a:buSzPct val="100000"/>
              <a:buFont typeface="Wingdings" panose="05000000000000000000" pitchFamily="2" charset="2"/>
              <a:buChar char="Ø"/>
            </a:pPr>
            <a:r>
              <a:rPr lang="en-US" sz="1600" dirty="0">
                <a:solidFill>
                  <a:srgbClr val="1F2951"/>
                </a:solidFill>
                <a:effectLst/>
                <a:latin typeface="Lato" panose="020F0502020204030203" pitchFamily="34" charset="0"/>
                <a:ea typeface="Lato" panose="020F0502020204030203" pitchFamily="34" charset="0"/>
                <a:cs typeface="Lato" panose="020F0502020204030203" pitchFamily="34" charset="0"/>
              </a:rPr>
              <a:t>In Phase 1, </a:t>
            </a:r>
            <a:r>
              <a:rPr lang="en-US" sz="1600" dirty="0" err="1">
                <a:solidFill>
                  <a:srgbClr val="1F2951"/>
                </a:solidFill>
                <a:effectLst/>
                <a:latin typeface="Lato" panose="020F0502020204030203" pitchFamily="34" charset="0"/>
                <a:ea typeface="Lato" panose="020F0502020204030203" pitchFamily="34" charset="0"/>
                <a:cs typeface="Lato" panose="020F0502020204030203" pitchFamily="34" charset="0"/>
              </a:rPr>
              <a:t>Shujaaz</a:t>
            </a:r>
            <a:r>
              <a:rPr lang="en-US" sz="1600" dirty="0">
                <a:solidFill>
                  <a:srgbClr val="1F2951"/>
                </a:solidFill>
                <a:effectLst/>
                <a:latin typeface="Lato" panose="020F0502020204030203" pitchFamily="34" charset="0"/>
                <a:ea typeface="Lato" panose="020F0502020204030203" pitchFamily="34" charset="0"/>
                <a:cs typeface="Lato" panose="020F0502020204030203" pitchFamily="34" charset="0"/>
              </a:rPr>
              <a:t> Inc will launch a campaign across its national multimedia platform, ‘</a:t>
            </a:r>
            <a:r>
              <a:rPr lang="en-US" sz="1600" dirty="0" err="1">
                <a:solidFill>
                  <a:srgbClr val="1F2951"/>
                </a:solidFill>
                <a:effectLst/>
                <a:latin typeface="Lato" panose="020F0502020204030203" pitchFamily="34" charset="0"/>
                <a:ea typeface="Lato" panose="020F0502020204030203" pitchFamily="34" charset="0"/>
                <a:cs typeface="Lato" panose="020F0502020204030203" pitchFamily="34" charset="0"/>
              </a:rPr>
              <a:t>Shujaaz</a:t>
            </a:r>
            <a:r>
              <a:rPr lang="en-US" sz="1600" dirty="0">
                <a:solidFill>
                  <a:srgbClr val="1F2951"/>
                </a:solidFill>
                <a:effectLst/>
                <a:latin typeface="Lato" panose="020F0502020204030203" pitchFamily="34" charset="0"/>
                <a:ea typeface="Lato" panose="020F0502020204030203" pitchFamily="34" charset="0"/>
                <a:cs typeface="Lato" panose="020F0502020204030203" pitchFamily="34" charset="0"/>
              </a:rPr>
              <a:t>’. The campaign will be designed to recruit thousands of high-potential young entrepreneurs from its 7.7m audience of young Kenyans.</a:t>
            </a:r>
            <a:endParaRPr lang="en-US" sz="1600" dirty="0">
              <a:solidFill>
                <a:srgbClr val="1F3763"/>
              </a:solidFill>
              <a:effectLst/>
              <a:latin typeface="Lato" panose="020F0502020204030203" pitchFamily="34" charset="0"/>
              <a:ea typeface="Lato" panose="020F0502020204030203" pitchFamily="34" charset="0"/>
              <a:cs typeface="Lato" panose="020F0502020204030203" pitchFamily="34" charset="0"/>
            </a:endParaRPr>
          </a:p>
          <a:p>
            <a:pPr marL="285750" marR="0" indent="-285750">
              <a:lnSpc>
                <a:spcPct val="107000"/>
              </a:lnSpc>
              <a:spcBef>
                <a:spcPts val="200"/>
              </a:spcBef>
              <a:spcAft>
                <a:spcPts val="0"/>
              </a:spcAft>
              <a:buClr>
                <a:schemeClr val="accent1">
                  <a:lumMod val="60000"/>
                  <a:lumOff val="40000"/>
                </a:schemeClr>
              </a:buClr>
              <a:buSzPct val="100000"/>
              <a:buFont typeface="Wingdings" panose="05000000000000000000" pitchFamily="2" charset="2"/>
              <a:buChar char="Ø"/>
            </a:pPr>
            <a:r>
              <a:rPr lang="en-US" sz="1600" dirty="0">
                <a:solidFill>
                  <a:srgbClr val="1F2951"/>
                </a:solidFill>
                <a:effectLst/>
                <a:latin typeface="Lato" panose="020F0502020204030203" pitchFamily="34" charset="0"/>
                <a:ea typeface="Lato" panose="020F0502020204030203" pitchFamily="34" charset="0"/>
                <a:cs typeface="Lato" panose="020F0502020204030203" pitchFamily="34" charset="0"/>
              </a:rPr>
              <a:t>In Phase 2, </a:t>
            </a:r>
            <a:r>
              <a:rPr lang="en-US" sz="1600" dirty="0" err="1">
                <a:solidFill>
                  <a:srgbClr val="1F2951"/>
                </a:solidFill>
                <a:effectLst/>
                <a:latin typeface="Lato" panose="020F0502020204030203" pitchFamily="34" charset="0"/>
                <a:ea typeface="Lato" panose="020F0502020204030203" pitchFamily="34" charset="0"/>
                <a:cs typeface="Lato" panose="020F0502020204030203" pitchFamily="34" charset="0"/>
              </a:rPr>
              <a:t>recruitees</a:t>
            </a:r>
            <a:r>
              <a:rPr lang="en-US" sz="1600" dirty="0">
                <a:solidFill>
                  <a:srgbClr val="1F2951"/>
                </a:solidFill>
                <a:effectLst/>
                <a:latin typeface="Lato" panose="020F0502020204030203" pitchFamily="34" charset="0"/>
                <a:ea typeface="Lato" panose="020F0502020204030203" pitchFamily="34" charset="0"/>
                <a:cs typeface="Lato" panose="020F0502020204030203" pitchFamily="34" charset="0"/>
              </a:rPr>
              <a:t> will be invited to sign-up for ‘MESH’ – where retailers will have access to online training materials developed alongside Unilever Kenya to equip them with the skillsets they need to succeed as Unilever retailers. </a:t>
            </a:r>
            <a:endParaRPr lang="en-US" sz="1600" dirty="0">
              <a:solidFill>
                <a:srgbClr val="1F3763"/>
              </a:solidFill>
              <a:effectLst/>
              <a:latin typeface="Lato" panose="020F0502020204030203" pitchFamily="34" charset="0"/>
              <a:ea typeface="Lato" panose="020F0502020204030203" pitchFamily="34" charset="0"/>
              <a:cs typeface="Lato" panose="020F0502020204030203" pitchFamily="34" charset="0"/>
            </a:endParaRPr>
          </a:p>
          <a:p>
            <a:pPr marL="285750" marR="0" indent="-285750">
              <a:lnSpc>
                <a:spcPct val="107000"/>
              </a:lnSpc>
              <a:spcBef>
                <a:spcPts val="200"/>
              </a:spcBef>
              <a:spcAft>
                <a:spcPts val="0"/>
              </a:spcAft>
              <a:buClr>
                <a:schemeClr val="accent1">
                  <a:lumMod val="60000"/>
                  <a:lumOff val="40000"/>
                </a:schemeClr>
              </a:buClr>
              <a:buSzPct val="100000"/>
              <a:buFont typeface="Wingdings" panose="05000000000000000000" pitchFamily="2" charset="2"/>
              <a:buChar char="Ø"/>
            </a:pPr>
            <a:r>
              <a:rPr lang="en-US" sz="1600" dirty="0">
                <a:solidFill>
                  <a:srgbClr val="1F2951"/>
                </a:solidFill>
                <a:effectLst/>
                <a:latin typeface="Lato" panose="020F0502020204030203" pitchFamily="34" charset="0"/>
                <a:ea typeface="Lato" panose="020F0502020204030203" pitchFamily="34" charset="0"/>
                <a:cs typeface="Lato" panose="020F0502020204030203" pitchFamily="34" charset="0"/>
              </a:rPr>
              <a:t> As part of MESH, retailers will be able to build their professional networks and access peer mentorship opportunities. MESH will connect 10,000 qualified young retailers with Unilever’s digital distribution and sales operations.</a:t>
            </a:r>
            <a:endParaRPr lang="en-US" sz="1600" dirty="0">
              <a:solidFill>
                <a:srgbClr val="1F3763"/>
              </a:solidFill>
              <a:effectLst/>
              <a:latin typeface="Lato" panose="020F0502020204030203" pitchFamily="34" charset="0"/>
              <a:ea typeface="Lato" panose="020F0502020204030203" pitchFamily="34" charset="0"/>
              <a:cs typeface="Lato" panose="020F0502020204030203" pitchFamily="34" charset="0"/>
            </a:endParaRPr>
          </a:p>
          <a:p>
            <a:pPr marL="285750" marR="0" indent="-285750">
              <a:lnSpc>
                <a:spcPct val="107000"/>
              </a:lnSpc>
              <a:spcBef>
                <a:spcPts val="200"/>
              </a:spcBef>
              <a:spcAft>
                <a:spcPts val="0"/>
              </a:spcAft>
              <a:buClr>
                <a:schemeClr val="accent1">
                  <a:lumMod val="60000"/>
                  <a:lumOff val="40000"/>
                </a:schemeClr>
              </a:buClr>
              <a:buSzPct val="100000"/>
              <a:buFont typeface="Wingdings" panose="05000000000000000000" pitchFamily="2" charset="2"/>
              <a:buChar char="Ø"/>
            </a:pPr>
            <a:r>
              <a:rPr lang="en-US" sz="1600" dirty="0">
                <a:solidFill>
                  <a:srgbClr val="1F2951"/>
                </a:solidFill>
                <a:effectLst/>
                <a:latin typeface="Lato" panose="020F0502020204030203" pitchFamily="34" charset="0"/>
                <a:ea typeface="Lato" panose="020F0502020204030203" pitchFamily="34" charset="0"/>
                <a:cs typeface="Lato" panose="020F0502020204030203" pitchFamily="34" charset="0"/>
              </a:rPr>
              <a:t>These newly-trained and networked Unilever vendors will be set up with decent and reliable work as part of the Unilever network. </a:t>
            </a:r>
          </a:p>
          <a:p>
            <a:pPr marL="285750" marR="0" indent="-285750">
              <a:lnSpc>
                <a:spcPct val="107000"/>
              </a:lnSpc>
              <a:spcBef>
                <a:spcPts val="200"/>
              </a:spcBef>
              <a:spcAft>
                <a:spcPts val="0"/>
              </a:spcAft>
              <a:buClr>
                <a:schemeClr val="accent1">
                  <a:lumMod val="60000"/>
                  <a:lumOff val="40000"/>
                </a:schemeClr>
              </a:buClr>
              <a:buSzPct val="100000"/>
              <a:buFont typeface="Wingdings" panose="05000000000000000000" pitchFamily="2" charset="2"/>
              <a:buChar char="Ø"/>
            </a:pPr>
            <a:r>
              <a:rPr lang="en-US" sz="1600" dirty="0">
                <a:solidFill>
                  <a:srgbClr val="1F2951"/>
                </a:solidFill>
                <a:effectLst/>
                <a:latin typeface="Lato" panose="020F0502020204030203" pitchFamily="34" charset="0"/>
                <a:ea typeface="Lato" panose="020F0502020204030203" pitchFamily="34" charset="0"/>
                <a:cs typeface="Lato" panose="020F0502020204030203" pitchFamily="34" charset="0"/>
              </a:rPr>
              <a:t>In the future, MESH members will have access to credit and financial services to continue their growth in retail with Unilever Kenya and other partners.</a:t>
            </a:r>
            <a:endParaRPr lang="en-US" sz="1600" dirty="0">
              <a:solidFill>
                <a:srgbClr val="1F3763"/>
              </a:solidFill>
              <a:effectLst/>
              <a:latin typeface="Lato" panose="020F0502020204030203" pitchFamily="34" charset="0"/>
              <a:ea typeface="Lato" panose="020F0502020204030203" pitchFamily="34" charset="0"/>
              <a:cs typeface="Lato" panose="020F0502020204030203" pitchFamily="34" charset="0"/>
            </a:endParaRPr>
          </a:p>
          <a:p>
            <a:pPr marL="0" indent="0">
              <a:lnSpc>
                <a:spcPct val="107000"/>
              </a:lnSpc>
              <a:spcBef>
                <a:spcPts val="200"/>
              </a:spcBef>
              <a:buSzPct val="100000"/>
              <a:buNone/>
            </a:pPr>
            <a:endParaRPr lang="en-US" sz="1800" dirty="0">
              <a:solidFill>
                <a:srgbClr val="1F3763"/>
              </a:solidFill>
              <a:effectLst/>
              <a:latin typeface="Calibri Light" panose="020F0302020204030204" pitchFamily="34" charset="0"/>
              <a:ea typeface="Times New Roman" panose="02020603050405020304" pitchFamily="18" charset="0"/>
              <a:cs typeface="Times New Roman" panose="02020603050405020304" pitchFamily="18" charset="0"/>
            </a:endParaRPr>
          </a:p>
          <a:p>
            <a:endParaRPr lang="en-US" sz="1400" dirty="0"/>
          </a:p>
        </p:txBody>
      </p:sp>
    </p:spTree>
    <p:extLst>
      <p:ext uri="{BB962C8B-B14F-4D97-AF65-F5344CB8AC3E}">
        <p14:creationId xmlns:p14="http://schemas.microsoft.com/office/powerpoint/2010/main" val="8935988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02A3D3E-1693-5066-FC01-A249559421CD}"/>
              </a:ext>
            </a:extLst>
          </p:cNvPr>
          <p:cNvSpPr>
            <a:spLocks noGrp="1"/>
          </p:cNvSpPr>
          <p:nvPr>
            <p:ph type="body" idx="1"/>
          </p:nvPr>
        </p:nvSpPr>
        <p:spPr>
          <a:xfrm>
            <a:off x="710396" y="1823077"/>
            <a:ext cx="10515600" cy="3596147"/>
          </a:xfrm>
        </p:spPr>
        <p:txBody>
          <a:bodyPr/>
          <a:lstStyle/>
          <a:p>
            <a:pPr marL="50800" indent="0">
              <a:buNone/>
            </a:pPr>
            <a:r>
              <a:rPr lang="en-US" dirty="0"/>
              <a:t>For instructions on how to apply, please view the recording on</a:t>
            </a:r>
          </a:p>
          <a:p>
            <a:pPr marL="50800" indent="0" algn="ctr">
              <a:buNone/>
            </a:pPr>
            <a:r>
              <a:rPr lang="en-US" b="1" dirty="0"/>
              <a:t>“How does the Call Application and Selection Process Work?”</a:t>
            </a:r>
          </a:p>
          <a:p>
            <a:pPr marL="50800" indent="0" algn="ctr">
              <a:buNone/>
            </a:pPr>
            <a:r>
              <a:rPr lang="en-US" dirty="0"/>
              <a:t>uploaded on our Kenya page.</a:t>
            </a:r>
          </a:p>
        </p:txBody>
      </p:sp>
      <p:sp>
        <p:nvSpPr>
          <p:cNvPr id="6" name="Title 1">
            <a:extLst>
              <a:ext uri="{FF2B5EF4-FFF2-40B4-BE49-F238E27FC236}">
                <a16:creationId xmlns:a16="http://schemas.microsoft.com/office/drawing/2014/main" id="{E50C1473-C901-B88C-9062-FCC0DB7CDFE8}"/>
              </a:ext>
            </a:extLst>
          </p:cNvPr>
          <p:cNvSpPr>
            <a:spLocks noGrp="1"/>
          </p:cNvSpPr>
          <p:nvPr>
            <p:ph type="title"/>
          </p:nvPr>
        </p:nvSpPr>
        <p:spPr>
          <a:xfrm>
            <a:off x="526598" y="268907"/>
            <a:ext cx="10515600" cy="1325563"/>
          </a:xfrm>
        </p:spPr>
        <p:txBody>
          <a:bodyPr>
            <a:normAutofit/>
          </a:bodyPr>
          <a:lstStyle/>
          <a:p>
            <a:r>
              <a:rPr lang="en-US" sz="4000" dirty="0">
                <a:solidFill>
                  <a:srgbClr val="38B188"/>
                </a:solidFill>
                <a:latin typeface="Butler"/>
              </a:rPr>
              <a:t>How to Apply?</a:t>
            </a:r>
          </a:p>
        </p:txBody>
      </p:sp>
      <p:cxnSp>
        <p:nvCxnSpPr>
          <p:cNvPr id="7" name="Straight Connector 6">
            <a:extLst>
              <a:ext uri="{FF2B5EF4-FFF2-40B4-BE49-F238E27FC236}">
                <a16:creationId xmlns:a16="http://schemas.microsoft.com/office/drawing/2014/main" id="{91A80D26-3265-9715-6CAD-86450B90B784}"/>
              </a:ext>
            </a:extLst>
          </p:cNvPr>
          <p:cNvCxnSpPr>
            <a:cxnSpLocks/>
          </p:cNvCxnSpPr>
          <p:nvPr/>
        </p:nvCxnSpPr>
        <p:spPr>
          <a:xfrm>
            <a:off x="526598" y="1270000"/>
            <a:ext cx="10883196"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1635482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3EF62A-D504-4AAE-AD5B-C75152C93C1D}"/>
              </a:ext>
            </a:extLst>
          </p:cNvPr>
          <p:cNvSpPr>
            <a:spLocks noGrp="1"/>
          </p:cNvSpPr>
          <p:nvPr>
            <p:ph type="title"/>
          </p:nvPr>
        </p:nvSpPr>
        <p:spPr>
          <a:xfrm>
            <a:off x="640080" y="172719"/>
            <a:ext cx="10515600" cy="1325563"/>
          </a:xfrm>
        </p:spPr>
        <p:txBody>
          <a:bodyPr>
            <a:normAutofit/>
          </a:bodyPr>
          <a:lstStyle/>
          <a:p>
            <a:r>
              <a:rPr lang="en-US" sz="4000" dirty="0"/>
              <a:t>Kenya CFYE Team: Who’s Who?</a:t>
            </a:r>
          </a:p>
        </p:txBody>
      </p:sp>
      <p:cxnSp>
        <p:nvCxnSpPr>
          <p:cNvPr id="13" name="Straight Connector 12">
            <a:extLst>
              <a:ext uri="{FF2B5EF4-FFF2-40B4-BE49-F238E27FC236}">
                <a16:creationId xmlns:a16="http://schemas.microsoft.com/office/drawing/2014/main" id="{80487AEE-6A72-44DF-B77C-23E08743A013}"/>
              </a:ext>
            </a:extLst>
          </p:cNvPr>
          <p:cNvCxnSpPr/>
          <p:nvPr/>
        </p:nvCxnSpPr>
        <p:spPr>
          <a:xfrm>
            <a:off x="345440" y="1198880"/>
            <a:ext cx="11155680" cy="0"/>
          </a:xfrm>
          <a:prstGeom prst="line">
            <a:avLst/>
          </a:prstGeom>
          <a:ln>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D1CB70DD-7065-C916-89C9-34CEC903BAD4}"/>
              </a:ext>
            </a:extLst>
          </p:cNvPr>
          <p:cNvPicPr>
            <a:picLocks noChangeAspect="1"/>
          </p:cNvPicPr>
          <p:nvPr/>
        </p:nvPicPr>
        <p:blipFill rotWithShape="1">
          <a:blip r:embed="rId2"/>
          <a:srcRect l="35814" t="32444" r="40422" b="23296"/>
          <a:stretch/>
        </p:blipFill>
        <p:spPr>
          <a:xfrm>
            <a:off x="813002" y="4321926"/>
            <a:ext cx="2341976" cy="2453537"/>
          </a:xfrm>
          <a:prstGeom prst="rect">
            <a:avLst/>
          </a:prstGeom>
        </p:spPr>
      </p:pic>
      <p:pic>
        <p:nvPicPr>
          <p:cNvPr id="9" name="Picture 8">
            <a:extLst>
              <a:ext uri="{FF2B5EF4-FFF2-40B4-BE49-F238E27FC236}">
                <a16:creationId xmlns:a16="http://schemas.microsoft.com/office/drawing/2014/main" id="{0918301C-1361-BFAC-0E08-123325EFCC57}"/>
              </a:ext>
            </a:extLst>
          </p:cNvPr>
          <p:cNvPicPr>
            <a:picLocks noChangeAspect="1"/>
          </p:cNvPicPr>
          <p:nvPr/>
        </p:nvPicPr>
        <p:blipFill rotWithShape="1">
          <a:blip r:embed="rId3"/>
          <a:srcRect l="7247" t="45393" r="70758" b="15057"/>
          <a:stretch/>
        </p:blipFill>
        <p:spPr>
          <a:xfrm>
            <a:off x="6448750" y="4353243"/>
            <a:ext cx="2341976" cy="2368894"/>
          </a:xfrm>
          <a:prstGeom prst="rect">
            <a:avLst/>
          </a:prstGeom>
        </p:spPr>
      </p:pic>
      <p:sp>
        <p:nvSpPr>
          <p:cNvPr id="12" name="TextBox 11">
            <a:extLst>
              <a:ext uri="{FF2B5EF4-FFF2-40B4-BE49-F238E27FC236}">
                <a16:creationId xmlns:a16="http://schemas.microsoft.com/office/drawing/2014/main" id="{6D34DCE8-BEA9-D2FA-1637-7CCC93667054}"/>
              </a:ext>
            </a:extLst>
          </p:cNvPr>
          <p:cNvSpPr txBox="1"/>
          <p:nvPr/>
        </p:nvSpPr>
        <p:spPr>
          <a:xfrm>
            <a:off x="2675803" y="5949705"/>
            <a:ext cx="3596842" cy="646331"/>
          </a:xfrm>
          <a:prstGeom prst="rect">
            <a:avLst/>
          </a:prstGeom>
          <a:solidFill>
            <a:schemeClr val="tx1"/>
          </a:solidFill>
        </p:spPr>
        <p:txBody>
          <a:bodyPr wrap="square">
            <a:spAutoFit/>
          </a:bodyPr>
          <a:lstStyle/>
          <a:p>
            <a:r>
              <a:rPr lang="en-US" sz="1800" b="1" dirty="0">
                <a:solidFill>
                  <a:schemeClr val="bg1"/>
                </a:solidFill>
              </a:rPr>
              <a:t>Beatrice </a:t>
            </a:r>
            <a:r>
              <a:rPr lang="en-US" sz="1800" b="1" dirty="0" err="1">
                <a:solidFill>
                  <a:schemeClr val="bg1"/>
                </a:solidFill>
              </a:rPr>
              <a:t>Gichohi</a:t>
            </a:r>
            <a:endParaRPr lang="en-US" sz="1800" b="1" dirty="0">
              <a:solidFill>
                <a:schemeClr val="bg1"/>
              </a:solidFill>
            </a:endParaRPr>
          </a:p>
          <a:p>
            <a:r>
              <a:rPr lang="en-US" sz="1800" dirty="0">
                <a:solidFill>
                  <a:schemeClr val="bg1"/>
                </a:solidFill>
              </a:rPr>
              <a:t>Country Lead, Kenya (Delivery)</a:t>
            </a:r>
          </a:p>
        </p:txBody>
      </p:sp>
      <p:sp>
        <p:nvSpPr>
          <p:cNvPr id="15" name="TextBox 14">
            <a:extLst>
              <a:ext uri="{FF2B5EF4-FFF2-40B4-BE49-F238E27FC236}">
                <a16:creationId xmlns:a16="http://schemas.microsoft.com/office/drawing/2014/main" id="{6BD393F1-B251-F0E1-BDE5-4CAE8BECCFF5}"/>
              </a:ext>
            </a:extLst>
          </p:cNvPr>
          <p:cNvSpPr txBox="1"/>
          <p:nvPr/>
        </p:nvSpPr>
        <p:spPr>
          <a:xfrm>
            <a:off x="8118331" y="5949705"/>
            <a:ext cx="3729862" cy="646331"/>
          </a:xfrm>
          <a:prstGeom prst="rect">
            <a:avLst/>
          </a:prstGeom>
          <a:solidFill>
            <a:schemeClr val="tx1"/>
          </a:solidFill>
        </p:spPr>
        <p:txBody>
          <a:bodyPr wrap="square">
            <a:spAutoFit/>
          </a:bodyPr>
          <a:lstStyle/>
          <a:p>
            <a:r>
              <a:rPr lang="en-US" sz="1800" b="1" dirty="0" err="1">
                <a:solidFill>
                  <a:schemeClr val="bg1"/>
                </a:solidFill>
              </a:rPr>
              <a:t>Meriem</a:t>
            </a:r>
            <a:r>
              <a:rPr lang="en-US" sz="1800" b="1" dirty="0">
                <a:solidFill>
                  <a:schemeClr val="bg1"/>
                </a:solidFill>
              </a:rPr>
              <a:t> </a:t>
            </a:r>
            <a:r>
              <a:rPr lang="en-US" sz="1800" b="1" dirty="0" err="1">
                <a:solidFill>
                  <a:schemeClr val="bg1"/>
                </a:solidFill>
              </a:rPr>
              <a:t>Boukhari</a:t>
            </a:r>
            <a:endParaRPr lang="en-US" b="1" dirty="0">
              <a:solidFill>
                <a:schemeClr val="bg1"/>
              </a:solidFill>
            </a:endParaRPr>
          </a:p>
          <a:p>
            <a:r>
              <a:rPr lang="en-US" sz="1800" dirty="0">
                <a:solidFill>
                  <a:schemeClr val="bg1"/>
                </a:solidFill>
              </a:rPr>
              <a:t>Associate, CFYE Fund Management</a:t>
            </a:r>
          </a:p>
        </p:txBody>
      </p:sp>
      <p:pic>
        <p:nvPicPr>
          <p:cNvPr id="19" name="Picture 18">
            <a:extLst>
              <a:ext uri="{FF2B5EF4-FFF2-40B4-BE49-F238E27FC236}">
                <a16:creationId xmlns:a16="http://schemas.microsoft.com/office/drawing/2014/main" id="{4387E9DB-9A3C-178E-EA42-1C7265DDCEE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3847" t="9278" r="4939"/>
          <a:stretch/>
        </p:blipFill>
        <p:spPr>
          <a:xfrm>
            <a:off x="810870" y="1284270"/>
            <a:ext cx="2209731" cy="2589423"/>
          </a:xfrm>
          <a:prstGeom prst="rect">
            <a:avLst/>
          </a:prstGeom>
        </p:spPr>
      </p:pic>
      <p:sp>
        <p:nvSpPr>
          <p:cNvPr id="14" name="TextBox 13">
            <a:extLst>
              <a:ext uri="{FF2B5EF4-FFF2-40B4-BE49-F238E27FC236}">
                <a16:creationId xmlns:a16="http://schemas.microsoft.com/office/drawing/2014/main" id="{41186B68-F4AC-B77E-3692-538359BEA7BF}"/>
              </a:ext>
            </a:extLst>
          </p:cNvPr>
          <p:cNvSpPr txBox="1"/>
          <p:nvPr/>
        </p:nvSpPr>
        <p:spPr>
          <a:xfrm>
            <a:off x="2675802" y="3143972"/>
            <a:ext cx="3596843" cy="646331"/>
          </a:xfrm>
          <a:prstGeom prst="rect">
            <a:avLst/>
          </a:prstGeom>
          <a:solidFill>
            <a:schemeClr val="tx1"/>
          </a:solidFill>
        </p:spPr>
        <p:txBody>
          <a:bodyPr wrap="square">
            <a:spAutoFit/>
          </a:bodyPr>
          <a:lstStyle/>
          <a:p>
            <a:r>
              <a:rPr lang="en-US" sz="1800" b="1" dirty="0">
                <a:solidFill>
                  <a:schemeClr val="bg1"/>
                </a:solidFill>
              </a:rPr>
              <a:t>Nimrah Karim</a:t>
            </a:r>
          </a:p>
          <a:p>
            <a:r>
              <a:rPr lang="en-US" sz="1800" dirty="0">
                <a:solidFill>
                  <a:schemeClr val="bg1"/>
                </a:solidFill>
              </a:rPr>
              <a:t>Scoping Lead, Call for Solutions</a:t>
            </a:r>
          </a:p>
        </p:txBody>
      </p:sp>
      <p:pic>
        <p:nvPicPr>
          <p:cNvPr id="22" name="Picture 21">
            <a:extLst>
              <a:ext uri="{FF2B5EF4-FFF2-40B4-BE49-F238E27FC236}">
                <a16:creationId xmlns:a16="http://schemas.microsoft.com/office/drawing/2014/main" id="{30311C65-E5E6-0090-33DB-B135C46CD155}"/>
              </a:ext>
            </a:extLst>
          </p:cNvPr>
          <p:cNvPicPr>
            <a:picLocks noChangeAspect="1"/>
          </p:cNvPicPr>
          <p:nvPr/>
        </p:nvPicPr>
        <p:blipFill rotWithShape="1">
          <a:blip r:embed="rId5">
            <a:extLst>
              <a:ext uri="{28A0092B-C50C-407E-A947-70E740481C1C}">
                <a14:useLocalDpi xmlns:a14="http://schemas.microsoft.com/office/drawing/2010/main" val="0"/>
              </a:ext>
            </a:extLst>
          </a:blip>
          <a:srcRect l="4529" t="3010" r="16216"/>
          <a:stretch/>
        </p:blipFill>
        <p:spPr>
          <a:xfrm>
            <a:off x="6559528" y="1284269"/>
            <a:ext cx="2120419" cy="2589424"/>
          </a:xfrm>
          <a:prstGeom prst="rect">
            <a:avLst/>
          </a:prstGeom>
        </p:spPr>
      </p:pic>
      <p:sp>
        <p:nvSpPr>
          <p:cNvPr id="20" name="TextBox 19">
            <a:extLst>
              <a:ext uri="{FF2B5EF4-FFF2-40B4-BE49-F238E27FC236}">
                <a16:creationId xmlns:a16="http://schemas.microsoft.com/office/drawing/2014/main" id="{A8DC6A5E-6646-3D0A-A99D-285EC80662BA}"/>
              </a:ext>
            </a:extLst>
          </p:cNvPr>
          <p:cNvSpPr txBox="1"/>
          <p:nvPr/>
        </p:nvSpPr>
        <p:spPr>
          <a:xfrm>
            <a:off x="8118331" y="3146195"/>
            <a:ext cx="3729862" cy="646331"/>
          </a:xfrm>
          <a:prstGeom prst="rect">
            <a:avLst/>
          </a:prstGeom>
          <a:solidFill>
            <a:schemeClr val="tx1"/>
          </a:solidFill>
        </p:spPr>
        <p:txBody>
          <a:bodyPr wrap="square">
            <a:spAutoFit/>
          </a:bodyPr>
          <a:lstStyle/>
          <a:p>
            <a:r>
              <a:rPr lang="en-US" sz="1800" b="1" dirty="0" err="1">
                <a:solidFill>
                  <a:schemeClr val="bg1"/>
                </a:solidFill>
              </a:rPr>
              <a:t>Wamuyu</a:t>
            </a:r>
            <a:r>
              <a:rPr lang="en-US" sz="1800" b="1" dirty="0">
                <a:solidFill>
                  <a:schemeClr val="bg1"/>
                </a:solidFill>
              </a:rPr>
              <a:t> Mahinda</a:t>
            </a:r>
            <a:endParaRPr lang="en-US" b="1" dirty="0">
              <a:solidFill>
                <a:schemeClr val="bg1"/>
              </a:solidFill>
            </a:endParaRPr>
          </a:p>
          <a:p>
            <a:r>
              <a:rPr lang="en-US" sz="1800" dirty="0">
                <a:solidFill>
                  <a:schemeClr val="bg1"/>
                </a:solidFill>
              </a:rPr>
              <a:t>Pipeline Development Manager</a:t>
            </a:r>
          </a:p>
        </p:txBody>
      </p:sp>
    </p:spTree>
    <p:extLst>
      <p:ext uri="{BB962C8B-B14F-4D97-AF65-F5344CB8AC3E}">
        <p14:creationId xmlns:p14="http://schemas.microsoft.com/office/powerpoint/2010/main" val="32144543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28CA39CA-72AD-4AA7-988D-F5F0EDB9A3B8}"/>
              </a:ext>
            </a:extLst>
          </p:cNvPr>
          <p:cNvSpPr>
            <a:spLocks noGrp="1"/>
          </p:cNvSpPr>
          <p:nvPr>
            <p:ph type="ctrTitle"/>
          </p:nvPr>
        </p:nvSpPr>
        <p:spPr>
          <a:xfrm>
            <a:off x="4127326" y="1122363"/>
            <a:ext cx="6540674" cy="2387600"/>
          </a:xfrm>
        </p:spPr>
        <p:txBody>
          <a:bodyPr anchor="b">
            <a:normAutofit/>
          </a:bodyPr>
          <a:lstStyle/>
          <a:p>
            <a:r>
              <a:rPr lang="en-US"/>
              <a:t>The Challenge Fund for Youth Employment</a:t>
            </a:r>
          </a:p>
        </p:txBody>
      </p:sp>
      <p:sp>
        <p:nvSpPr>
          <p:cNvPr id="10" name="Subtitle 2">
            <a:extLst>
              <a:ext uri="{FF2B5EF4-FFF2-40B4-BE49-F238E27FC236}">
                <a16:creationId xmlns:a16="http://schemas.microsoft.com/office/drawing/2014/main" id="{9FB37947-CCAA-406A-9D64-F32D309B1864}"/>
              </a:ext>
            </a:extLst>
          </p:cNvPr>
          <p:cNvSpPr>
            <a:spLocks noGrp="1"/>
          </p:cNvSpPr>
          <p:nvPr>
            <p:ph type="subTitle" idx="1"/>
          </p:nvPr>
        </p:nvSpPr>
        <p:spPr>
          <a:xfrm>
            <a:off x="4127324" y="3602038"/>
            <a:ext cx="6540675" cy="1655762"/>
          </a:xfrm>
        </p:spPr>
        <p:txBody>
          <a:bodyPr>
            <a:normAutofit/>
          </a:bodyPr>
          <a:lstStyle/>
          <a:p>
            <a:r>
              <a:rPr lang="en-US"/>
              <a:t>About the Fund</a:t>
            </a:r>
          </a:p>
        </p:txBody>
      </p:sp>
      <p:sp>
        <p:nvSpPr>
          <p:cNvPr id="5" name="Text Placeholder 3">
            <a:extLst>
              <a:ext uri="{FF2B5EF4-FFF2-40B4-BE49-F238E27FC236}">
                <a16:creationId xmlns:a16="http://schemas.microsoft.com/office/drawing/2014/main" id="{B11BD63F-76EA-4767-88BE-D3B0FB7C4CD0}"/>
              </a:ext>
            </a:extLst>
          </p:cNvPr>
          <p:cNvSpPr>
            <a:spLocks noGrp="1"/>
          </p:cNvSpPr>
          <p:nvPr>
            <p:ph type="body" sz="quarter" idx="12"/>
          </p:nvPr>
        </p:nvSpPr>
        <p:spPr>
          <a:xfrm>
            <a:off x="1259840" y="329725"/>
            <a:ext cx="2434225" cy="4135437"/>
          </a:xfrm>
        </p:spPr>
        <p:txBody>
          <a:bodyPr anchor="ctr">
            <a:noAutofit/>
          </a:bodyPr>
          <a:lstStyle/>
          <a:p>
            <a:r>
              <a:rPr lang="en-US" sz="23900"/>
              <a:t>1</a:t>
            </a:r>
          </a:p>
        </p:txBody>
      </p:sp>
    </p:spTree>
    <p:extLst>
      <p:ext uri="{BB962C8B-B14F-4D97-AF65-F5344CB8AC3E}">
        <p14:creationId xmlns:p14="http://schemas.microsoft.com/office/powerpoint/2010/main" val="14062794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F2A50"/>
              </a:buClr>
              <a:buSzPts val="4400"/>
              <a:buFont typeface="Arial"/>
              <a:buNone/>
            </a:pPr>
            <a:r>
              <a:rPr lang="en-US" dirty="0"/>
              <a:t>Partners</a:t>
            </a:r>
            <a:endParaRPr dirty="0"/>
          </a:p>
        </p:txBody>
      </p:sp>
      <p:pic>
        <p:nvPicPr>
          <p:cNvPr id="149" name="Google Shape;149;p5" descr="A picture containing food&#10;&#10;Description automatically generated"/>
          <p:cNvPicPr preferRelativeResize="0"/>
          <p:nvPr/>
        </p:nvPicPr>
        <p:blipFill rotWithShape="1">
          <a:blip r:embed="rId3">
            <a:alphaModFix/>
          </a:blip>
          <a:srcRect/>
          <a:stretch/>
        </p:blipFill>
        <p:spPr>
          <a:xfrm>
            <a:off x="4397339" y="2191879"/>
            <a:ext cx="3013111" cy="1527366"/>
          </a:xfrm>
          <a:prstGeom prst="rect">
            <a:avLst/>
          </a:prstGeom>
          <a:noFill/>
          <a:ln>
            <a:noFill/>
          </a:ln>
        </p:spPr>
      </p:pic>
      <p:pic>
        <p:nvPicPr>
          <p:cNvPr id="150" name="Google Shape;150;p5" descr="A close up of a sign&#10;&#10;Description automatically generated"/>
          <p:cNvPicPr preferRelativeResize="0"/>
          <p:nvPr/>
        </p:nvPicPr>
        <p:blipFill rotWithShape="1">
          <a:blip r:embed="rId4">
            <a:alphaModFix/>
          </a:blip>
          <a:srcRect/>
          <a:stretch/>
        </p:blipFill>
        <p:spPr>
          <a:xfrm>
            <a:off x="1824769" y="4207926"/>
            <a:ext cx="2836816" cy="1387573"/>
          </a:xfrm>
          <a:prstGeom prst="rect">
            <a:avLst/>
          </a:prstGeom>
          <a:noFill/>
          <a:ln>
            <a:noFill/>
          </a:ln>
        </p:spPr>
      </p:pic>
      <p:pic>
        <p:nvPicPr>
          <p:cNvPr id="151" name="Google Shape;151;p5"/>
          <p:cNvPicPr preferRelativeResize="0"/>
          <p:nvPr/>
        </p:nvPicPr>
        <p:blipFill rotWithShape="1">
          <a:blip r:embed="rId5">
            <a:alphaModFix/>
          </a:blip>
          <a:srcRect/>
          <a:stretch/>
        </p:blipFill>
        <p:spPr>
          <a:xfrm>
            <a:off x="5479301" y="4207926"/>
            <a:ext cx="1233398" cy="1387573"/>
          </a:xfrm>
          <a:prstGeom prst="rect">
            <a:avLst/>
          </a:prstGeom>
          <a:noFill/>
          <a:ln>
            <a:noFill/>
          </a:ln>
        </p:spPr>
      </p:pic>
      <p:pic>
        <p:nvPicPr>
          <p:cNvPr id="152" name="Google Shape;152;p5"/>
          <p:cNvPicPr preferRelativeResize="0"/>
          <p:nvPr/>
        </p:nvPicPr>
        <p:blipFill rotWithShape="1">
          <a:blip r:embed="rId6">
            <a:alphaModFix/>
          </a:blip>
          <a:srcRect/>
          <a:stretch/>
        </p:blipFill>
        <p:spPr>
          <a:xfrm>
            <a:off x="7530416" y="4207926"/>
            <a:ext cx="2836815" cy="1387573"/>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6"/>
          <p:cNvSpPr txBox="1">
            <a:spLocks noGrp="1"/>
          </p:cNvSpPr>
          <p:nvPr>
            <p:ph type="title"/>
          </p:nvPr>
        </p:nvSpPr>
        <p:spPr>
          <a:xfrm>
            <a:off x="518160" y="246633"/>
            <a:ext cx="10515600" cy="1325563"/>
          </a:xfrm>
          <a:prstGeom prst="rect">
            <a:avLst/>
          </a:prstGeom>
          <a:noFill/>
          <a:ln>
            <a:noFill/>
          </a:ln>
        </p:spPr>
        <p:txBody>
          <a:bodyPr spcFirstLastPara="1" wrap="square" lIns="91425" tIns="45700" rIns="91425" bIns="45700" anchor="ctr" anchorCtr="0">
            <a:normAutofit/>
          </a:bodyPr>
          <a:lstStyle/>
          <a:p>
            <a:pPr>
              <a:buSzPts val="4400"/>
            </a:pPr>
            <a:r>
              <a:rPr lang="en-US" sz="4000" dirty="0"/>
              <a:t>The Challenge Fund Explained </a:t>
            </a:r>
          </a:p>
        </p:txBody>
      </p:sp>
      <p:sp>
        <p:nvSpPr>
          <p:cNvPr id="158" name="Google Shape;158;p6"/>
          <p:cNvSpPr/>
          <p:nvPr/>
        </p:nvSpPr>
        <p:spPr>
          <a:xfrm>
            <a:off x="2325757" y="1879154"/>
            <a:ext cx="8392275" cy="4431942"/>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800" b="1" i="0" u="none" strike="noStrike" cap="none" dirty="0">
                <a:solidFill>
                  <a:schemeClr val="dk1"/>
                </a:solidFill>
                <a:latin typeface="Lato"/>
                <a:ea typeface="Lato"/>
                <a:cs typeface="Lato"/>
                <a:sym typeface="Lato"/>
              </a:rPr>
              <a:t>Decent employment for 200,000 young people</a:t>
            </a:r>
            <a:endParaRPr dirty="0"/>
          </a:p>
          <a:p>
            <a:pPr marL="0" marR="0" lvl="0" indent="0" algn="just" rtl="0">
              <a:spcBef>
                <a:spcPts val="0"/>
              </a:spcBef>
              <a:spcAft>
                <a:spcPts val="0"/>
              </a:spcAft>
              <a:buNone/>
            </a:pPr>
            <a:endParaRPr sz="1400" b="0" i="0" u="none" strike="noStrike" cap="none" dirty="0">
              <a:solidFill>
                <a:schemeClr val="dk1"/>
              </a:solidFill>
              <a:latin typeface="Lato"/>
              <a:ea typeface="Lato"/>
              <a:cs typeface="Lato"/>
              <a:sym typeface="Lato"/>
            </a:endParaRPr>
          </a:p>
          <a:p>
            <a:pPr marL="0" marR="0" lvl="0" indent="0" algn="just" rtl="0">
              <a:spcBef>
                <a:spcPts val="0"/>
              </a:spcBef>
              <a:spcAft>
                <a:spcPts val="0"/>
              </a:spcAft>
              <a:buNone/>
            </a:pPr>
            <a:r>
              <a:rPr lang="en-US" sz="1600" b="0" i="0" u="none" strike="noStrike" cap="none" dirty="0">
                <a:solidFill>
                  <a:schemeClr val="dk1"/>
                </a:solidFill>
                <a:latin typeface="Lato"/>
                <a:ea typeface="Lato"/>
                <a:cs typeface="Lato"/>
                <a:sym typeface="Lato"/>
              </a:rPr>
              <a:t>By 2025, the fund aims to create </a:t>
            </a:r>
            <a:r>
              <a:rPr lang="en-US" sz="1600" b="1" i="0" u="none" strike="noStrike" cap="none" dirty="0">
                <a:solidFill>
                  <a:schemeClr val="dk1"/>
                </a:solidFill>
                <a:latin typeface="Lato"/>
                <a:ea typeface="Lato"/>
                <a:cs typeface="Lato"/>
                <a:sym typeface="Lato"/>
              </a:rPr>
              <a:t>decent employment for 200,000 young people including 100,000 women </a:t>
            </a:r>
            <a:r>
              <a:rPr lang="en-US" sz="1600" b="0" i="0" u="none" strike="noStrike" cap="none" dirty="0">
                <a:solidFill>
                  <a:schemeClr val="dk1"/>
                </a:solidFill>
                <a:latin typeface="Lato"/>
                <a:ea typeface="Lato"/>
                <a:cs typeface="Lato"/>
                <a:sym typeface="Lato"/>
              </a:rPr>
              <a:t>in the Middle East, North Africa, West Africa, and the Horn of Africa (including Kenya and Uganda).</a:t>
            </a:r>
            <a:endParaRPr sz="2000" dirty="0"/>
          </a:p>
          <a:p>
            <a:pPr marL="0" marR="0" lvl="0" indent="0" algn="just" rtl="0">
              <a:spcBef>
                <a:spcPts val="0"/>
              </a:spcBef>
              <a:spcAft>
                <a:spcPts val="0"/>
              </a:spcAft>
              <a:buNone/>
            </a:pPr>
            <a:endParaRPr sz="2400" b="0" i="0" u="none" strike="noStrike" cap="none" dirty="0">
              <a:solidFill>
                <a:schemeClr val="dk1"/>
              </a:solidFill>
              <a:latin typeface="Lato"/>
              <a:ea typeface="Lato"/>
              <a:cs typeface="Lato"/>
              <a:sym typeface="Lato"/>
            </a:endParaRPr>
          </a:p>
          <a:p>
            <a:pPr marL="0" marR="0" lvl="0" indent="0" algn="just" rtl="0">
              <a:spcBef>
                <a:spcPts val="0"/>
              </a:spcBef>
              <a:spcAft>
                <a:spcPts val="0"/>
              </a:spcAft>
              <a:buNone/>
            </a:pPr>
            <a:endParaRPr sz="2400" b="0" i="0" u="none" strike="noStrike" cap="none" dirty="0">
              <a:solidFill>
                <a:schemeClr val="dk1"/>
              </a:solidFill>
              <a:latin typeface="Lato"/>
              <a:ea typeface="Lato"/>
              <a:cs typeface="Lato"/>
              <a:sym typeface="Lato"/>
            </a:endParaRPr>
          </a:p>
          <a:p>
            <a:pPr marL="0" marR="0" lvl="0" indent="0" algn="just" rtl="0">
              <a:spcBef>
                <a:spcPts val="0"/>
              </a:spcBef>
              <a:spcAft>
                <a:spcPts val="0"/>
              </a:spcAft>
              <a:buNone/>
            </a:pPr>
            <a:endParaRPr sz="2400" b="0" i="0" u="none" strike="noStrike" cap="none" dirty="0">
              <a:solidFill>
                <a:schemeClr val="dk1"/>
              </a:solidFill>
              <a:latin typeface="Lato"/>
              <a:ea typeface="Lato"/>
              <a:cs typeface="Lato"/>
              <a:sym typeface="Lato"/>
            </a:endParaRPr>
          </a:p>
          <a:p>
            <a:pPr marL="0" marR="0" lvl="0" indent="0" algn="just" rtl="0">
              <a:spcBef>
                <a:spcPts val="0"/>
              </a:spcBef>
              <a:spcAft>
                <a:spcPts val="0"/>
              </a:spcAft>
              <a:buNone/>
            </a:pPr>
            <a:r>
              <a:rPr lang="en-US" sz="2800" b="1" i="0" u="none" strike="noStrike" cap="none" dirty="0">
                <a:solidFill>
                  <a:schemeClr val="dk1"/>
                </a:solidFill>
                <a:latin typeface="Lato"/>
                <a:ea typeface="Lato"/>
                <a:cs typeface="Lato"/>
                <a:sym typeface="Lato"/>
              </a:rPr>
              <a:t>Competitive challenges with focus on young women</a:t>
            </a:r>
            <a:endParaRPr dirty="0"/>
          </a:p>
          <a:p>
            <a:pPr marL="0" marR="0" lvl="0" indent="0" algn="just" rtl="0">
              <a:spcBef>
                <a:spcPts val="0"/>
              </a:spcBef>
              <a:spcAft>
                <a:spcPts val="0"/>
              </a:spcAft>
              <a:buNone/>
            </a:pPr>
            <a:endParaRPr sz="1600" b="0" i="0" u="none" strike="noStrike" cap="none" dirty="0">
              <a:solidFill>
                <a:schemeClr val="dk1"/>
              </a:solidFill>
              <a:latin typeface="Lato"/>
              <a:ea typeface="Lato"/>
              <a:cs typeface="Lato"/>
              <a:sym typeface="Lato"/>
            </a:endParaRPr>
          </a:p>
          <a:p>
            <a:pPr marL="0" marR="0" lvl="0" indent="0" algn="just" rtl="0">
              <a:spcBef>
                <a:spcPts val="0"/>
              </a:spcBef>
              <a:spcAft>
                <a:spcPts val="0"/>
              </a:spcAft>
              <a:buNone/>
            </a:pPr>
            <a:r>
              <a:rPr lang="en-US" sz="1600" b="0" i="0" u="none" strike="noStrike" cap="none" dirty="0">
                <a:solidFill>
                  <a:schemeClr val="dk1"/>
                </a:solidFill>
                <a:latin typeface="Lato"/>
                <a:ea typeface="Lato"/>
                <a:cs typeface="Lato"/>
                <a:sym typeface="Lato"/>
              </a:rPr>
              <a:t>We will run several competitive context-specific challenges per year to address supply, demand, or job-placement constraints to creating more jobs and/or improving the quality of work for people, especially women, aged 15-35 in the focus countries.</a:t>
            </a:r>
            <a:endParaRPr sz="2000" dirty="0"/>
          </a:p>
        </p:txBody>
      </p:sp>
      <p:pic>
        <p:nvPicPr>
          <p:cNvPr id="159" name="Google Shape;159;p6" descr="A picture containing drawing&#10;&#10;Description automatically generated"/>
          <p:cNvPicPr preferRelativeResize="0"/>
          <p:nvPr/>
        </p:nvPicPr>
        <p:blipFill rotWithShape="1">
          <a:blip r:embed="rId3">
            <a:alphaModFix/>
          </a:blip>
          <a:srcRect/>
          <a:stretch/>
        </p:blipFill>
        <p:spPr>
          <a:xfrm>
            <a:off x="813568" y="1764190"/>
            <a:ext cx="941575" cy="941575"/>
          </a:xfrm>
          <a:prstGeom prst="rect">
            <a:avLst/>
          </a:prstGeom>
          <a:noFill/>
          <a:ln>
            <a:noFill/>
          </a:ln>
        </p:spPr>
      </p:pic>
      <p:sp>
        <p:nvSpPr>
          <p:cNvPr id="160" name="Google Shape;160;p6"/>
          <p:cNvSpPr/>
          <p:nvPr/>
        </p:nvSpPr>
        <p:spPr>
          <a:xfrm>
            <a:off x="355410" y="2705765"/>
            <a:ext cx="1830715" cy="378565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0" i="0" u="none" strike="noStrike" cap="none">
                <a:solidFill>
                  <a:schemeClr val="dk1"/>
                </a:solidFill>
                <a:latin typeface="Lato"/>
                <a:ea typeface="Lato"/>
                <a:cs typeface="Lato"/>
                <a:sym typeface="Lato"/>
              </a:rPr>
              <a:t>Goal</a:t>
            </a:r>
            <a:endParaRPr/>
          </a:p>
          <a:p>
            <a:pPr marL="0" marR="0" lvl="0" indent="0" algn="ctr" rtl="0">
              <a:spcBef>
                <a:spcPts val="0"/>
              </a:spcBef>
              <a:spcAft>
                <a:spcPts val="0"/>
              </a:spcAft>
              <a:buNone/>
            </a:pPr>
            <a:endParaRPr sz="2400" b="0" i="0" u="none" strike="noStrike" cap="none">
              <a:solidFill>
                <a:schemeClr val="dk1"/>
              </a:solidFill>
              <a:latin typeface="Lato"/>
              <a:ea typeface="Lato"/>
              <a:cs typeface="Lato"/>
              <a:sym typeface="Lato"/>
            </a:endParaRPr>
          </a:p>
          <a:p>
            <a:pPr marL="0" marR="0" lvl="0" indent="0" algn="ctr" rtl="0">
              <a:spcBef>
                <a:spcPts val="0"/>
              </a:spcBef>
              <a:spcAft>
                <a:spcPts val="0"/>
              </a:spcAft>
              <a:buNone/>
            </a:pPr>
            <a:endParaRPr sz="2400" b="0" i="0" u="none" strike="noStrike" cap="none">
              <a:solidFill>
                <a:schemeClr val="dk1"/>
              </a:solidFill>
              <a:latin typeface="Lato"/>
              <a:ea typeface="Lato"/>
              <a:cs typeface="Lato"/>
              <a:sym typeface="Lato"/>
            </a:endParaRPr>
          </a:p>
          <a:p>
            <a:pPr marL="0" marR="0" lvl="0" indent="0" algn="ctr" rtl="0">
              <a:spcBef>
                <a:spcPts val="0"/>
              </a:spcBef>
              <a:spcAft>
                <a:spcPts val="0"/>
              </a:spcAft>
              <a:buNone/>
            </a:pPr>
            <a:endParaRPr sz="2400" b="0" i="0" u="none" strike="noStrike" cap="none">
              <a:solidFill>
                <a:schemeClr val="dk1"/>
              </a:solidFill>
              <a:latin typeface="Lato"/>
              <a:ea typeface="Lato"/>
              <a:cs typeface="Lato"/>
              <a:sym typeface="Lato"/>
            </a:endParaRPr>
          </a:p>
          <a:p>
            <a:pPr marL="0" marR="0" lvl="0" indent="0" algn="ctr" rtl="0">
              <a:spcBef>
                <a:spcPts val="0"/>
              </a:spcBef>
              <a:spcAft>
                <a:spcPts val="0"/>
              </a:spcAft>
              <a:buNone/>
            </a:pPr>
            <a:endParaRPr sz="2400" b="0" i="0" u="none" strike="noStrike" cap="none">
              <a:solidFill>
                <a:schemeClr val="dk1"/>
              </a:solidFill>
              <a:latin typeface="Lato"/>
              <a:ea typeface="Lato"/>
              <a:cs typeface="Lato"/>
              <a:sym typeface="Lato"/>
            </a:endParaRPr>
          </a:p>
          <a:p>
            <a:pPr marL="0" marR="0" lvl="0" indent="0" algn="ctr" rtl="0">
              <a:spcBef>
                <a:spcPts val="0"/>
              </a:spcBef>
              <a:spcAft>
                <a:spcPts val="0"/>
              </a:spcAft>
              <a:buNone/>
            </a:pPr>
            <a:endParaRPr sz="2400" b="0" i="0" u="none" strike="noStrike" cap="none">
              <a:solidFill>
                <a:schemeClr val="dk1"/>
              </a:solidFill>
              <a:latin typeface="Lato"/>
              <a:ea typeface="Lato"/>
              <a:cs typeface="Lato"/>
              <a:sym typeface="Lato"/>
            </a:endParaRPr>
          </a:p>
          <a:p>
            <a:pPr marL="0" marR="0" lvl="0" indent="0" algn="ctr" rtl="0">
              <a:spcBef>
                <a:spcPts val="0"/>
              </a:spcBef>
              <a:spcAft>
                <a:spcPts val="0"/>
              </a:spcAft>
              <a:buNone/>
            </a:pPr>
            <a:r>
              <a:rPr lang="en-US" sz="2400" b="0" i="0" u="none" strike="noStrike" cap="none">
                <a:solidFill>
                  <a:schemeClr val="dk1"/>
                </a:solidFill>
                <a:latin typeface="Lato"/>
                <a:ea typeface="Lato"/>
                <a:cs typeface="Lato"/>
                <a:sym typeface="Lato"/>
              </a:rPr>
              <a:t>Approach</a:t>
            </a:r>
            <a:endParaRPr/>
          </a:p>
          <a:p>
            <a:pPr marL="0" marR="0" lvl="0" indent="0" algn="ctr" rtl="0">
              <a:spcBef>
                <a:spcPts val="0"/>
              </a:spcBef>
              <a:spcAft>
                <a:spcPts val="0"/>
              </a:spcAft>
              <a:buNone/>
            </a:pPr>
            <a:endParaRPr sz="2400" b="0" i="0" u="none" strike="noStrike" cap="none">
              <a:solidFill>
                <a:schemeClr val="dk1"/>
              </a:solidFill>
              <a:latin typeface="Lato"/>
              <a:ea typeface="Lato"/>
              <a:cs typeface="Lato"/>
              <a:sym typeface="Lato"/>
            </a:endParaRPr>
          </a:p>
          <a:p>
            <a:pPr marL="0" marR="0" lvl="0" indent="0" algn="ctr" rtl="0">
              <a:spcBef>
                <a:spcPts val="0"/>
              </a:spcBef>
              <a:spcAft>
                <a:spcPts val="0"/>
              </a:spcAft>
              <a:buNone/>
            </a:pPr>
            <a:endParaRPr sz="2400" b="0" i="0" u="none" strike="noStrike" cap="none">
              <a:solidFill>
                <a:schemeClr val="dk1"/>
              </a:solidFill>
              <a:latin typeface="Lato"/>
              <a:ea typeface="Lato"/>
              <a:cs typeface="Lato"/>
              <a:sym typeface="Lato"/>
            </a:endParaRPr>
          </a:p>
          <a:p>
            <a:pPr marL="0" marR="0" lvl="0" indent="0" algn="ctr" rtl="0">
              <a:spcBef>
                <a:spcPts val="0"/>
              </a:spcBef>
              <a:spcAft>
                <a:spcPts val="0"/>
              </a:spcAft>
              <a:buNone/>
            </a:pPr>
            <a:endParaRPr sz="2400" b="0" i="0" u="none" strike="noStrike" cap="none">
              <a:solidFill>
                <a:schemeClr val="dk1"/>
              </a:solidFill>
              <a:latin typeface="Lato"/>
              <a:ea typeface="Lato"/>
              <a:cs typeface="Lato"/>
              <a:sym typeface="Lato"/>
            </a:endParaRPr>
          </a:p>
        </p:txBody>
      </p:sp>
      <p:pic>
        <p:nvPicPr>
          <p:cNvPr id="161" name="Google Shape;161;p6"/>
          <p:cNvPicPr preferRelativeResize="0"/>
          <p:nvPr/>
        </p:nvPicPr>
        <p:blipFill rotWithShape="1">
          <a:blip r:embed="rId4">
            <a:alphaModFix/>
          </a:blip>
          <a:srcRect/>
          <a:stretch/>
        </p:blipFill>
        <p:spPr>
          <a:xfrm>
            <a:off x="813568" y="3984696"/>
            <a:ext cx="914400" cy="914400"/>
          </a:xfrm>
          <a:prstGeom prst="rect">
            <a:avLst/>
          </a:prstGeom>
          <a:noFill/>
          <a:ln>
            <a:noFill/>
          </a:ln>
        </p:spPr>
      </p:pic>
      <p:cxnSp>
        <p:nvCxnSpPr>
          <p:cNvPr id="7" name="Straight Connector 6">
            <a:extLst>
              <a:ext uri="{FF2B5EF4-FFF2-40B4-BE49-F238E27FC236}">
                <a16:creationId xmlns:a16="http://schemas.microsoft.com/office/drawing/2014/main" id="{97DDE3B2-8E0D-45DD-A57A-C9D97E1DE19F}"/>
              </a:ext>
            </a:extLst>
          </p:cNvPr>
          <p:cNvCxnSpPr/>
          <p:nvPr/>
        </p:nvCxnSpPr>
        <p:spPr>
          <a:xfrm>
            <a:off x="518160" y="1341120"/>
            <a:ext cx="11155680"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7"/>
          <p:cNvSpPr txBox="1">
            <a:spLocks noGrp="1"/>
          </p:cNvSpPr>
          <p:nvPr>
            <p:ph type="title"/>
          </p:nvPr>
        </p:nvSpPr>
        <p:spPr>
          <a:xfrm>
            <a:off x="619760" y="100362"/>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F2A50"/>
              </a:buClr>
              <a:buSzPts val="4400"/>
              <a:buFont typeface="Arial"/>
              <a:buNone/>
            </a:pPr>
            <a:r>
              <a:rPr lang="en-US" sz="4000" dirty="0"/>
              <a:t>What the Fund offers</a:t>
            </a:r>
          </a:p>
        </p:txBody>
      </p:sp>
      <p:sp>
        <p:nvSpPr>
          <p:cNvPr id="167" name="Google Shape;167;p7"/>
          <p:cNvSpPr/>
          <p:nvPr/>
        </p:nvSpPr>
        <p:spPr>
          <a:xfrm>
            <a:off x="7116418" y="3777704"/>
            <a:ext cx="3384984" cy="107721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b="0" i="0" u="none" strike="noStrike" cap="none">
                <a:solidFill>
                  <a:schemeClr val="dk1"/>
                </a:solidFill>
                <a:latin typeface="Lato"/>
                <a:ea typeface="Lato"/>
                <a:cs typeface="Lato"/>
                <a:sym typeface="Lato"/>
              </a:rPr>
              <a:t>In-kind technical support will be available throughout the selection process and during implementation to maximise delivery of results.</a:t>
            </a:r>
            <a:endParaRPr/>
          </a:p>
        </p:txBody>
      </p:sp>
      <p:sp>
        <p:nvSpPr>
          <p:cNvPr id="168" name="Google Shape;168;p7"/>
          <p:cNvSpPr/>
          <p:nvPr/>
        </p:nvSpPr>
        <p:spPr>
          <a:xfrm>
            <a:off x="7116418" y="3121609"/>
            <a:ext cx="2794935"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i="0" u="none" strike="noStrike" cap="none">
                <a:solidFill>
                  <a:schemeClr val="dk1"/>
                </a:solidFill>
                <a:latin typeface="Lato"/>
                <a:ea typeface="Lato"/>
                <a:cs typeface="Lato"/>
                <a:sym typeface="Lato"/>
              </a:rPr>
              <a:t>Technical Assistance</a:t>
            </a:r>
            <a:endParaRPr sz="2000" b="0" i="0" u="none" strike="noStrike" cap="none">
              <a:solidFill>
                <a:schemeClr val="dk1"/>
              </a:solidFill>
              <a:latin typeface="Lato"/>
              <a:ea typeface="Lato"/>
              <a:cs typeface="Lato"/>
              <a:sym typeface="Lato"/>
            </a:endParaRPr>
          </a:p>
        </p:txBody>
      </p:sp>
      <p:sp>
        <p:nvSpPr>
          <p:cNvPr id="169" name="Google Shape;169;p7"/>
          <p:cNvSpPr/>
          <p:nvPr/>
        </p:nvSpPr>
        <p:spPr>
          <a:xfrm>
            <a:off x="1627336" y="5241410"/>
            <a:ext cx="10377889" cy="923289"/>
          </a:xfrm>
          <a:prstGeom prst="rect">
            <a:avLst/>
          </a:prstGeom>
          <a:noFill/>
          <a:ln>
            <a:noFill/>
          </a:ln>
        </p:spPr>
        <p:txBody>
          <a:bodyPr spcFirstLastPara="1" wrap="square" lIns="91425" tIns="45700" rIns="91425" bIns="45700" anchor="t" anchorCtr="0">
            <a:spAutoFit/>
          </a:bodyPr>
          <a:lstStyle/>
          <a:p>
            <a:r>
              <a:rPr lang="en-US" sz="1800" b="0" u="none" strike="noStrike" cap="none" dirty="0">
                <a:solidFill>
                  <a:schemeClr val="dk1"/>
                </a:solidFill>
                <a:latin typeface="Lato"/>
                <a:ea typeface="Lato"/>
                <a:cs typeface="Lato"/>
                <a:sym typeface="Lato"/>
              </a:rPr>
              <a:t>CFYE co-investment will have</a:t>
            </a:r>
            <a:r>
              <a:rPr lang="en-US" dirty="0">
                <a:solidFill>
                  <a:schemeClr val="dk1"/>
                </a:solidFill>
                <a:latin typeface="Lato"/>
                <a:ea typeface="Lato"/>
                <a:cs typeface="Lato"/>
                <a:sym typeface="Lato"/>
              </a:rPr>
              <a:t> a </a:t>
            </a:r>
            <a:r>
              <a:rPr lang="en-US" sz="1800" b="1" u="none" strike="noStrike" cap="none" dirty="0">
                <a:solidFill>
                  <a:schemeClr val="dk1"/>
                </a:solidFill>
                <a:latin typeface="Lato"/>
                <a:ea typeface="Lato"/>
                <a:cs typeface="Lato"/>
                <a:sym typeface="Lato"/>
              </a:rPr>
              <a:t>minimum value of </a:t>
            </a:r>
            <a:r>
              <a:rPr lang="en-US" b="1" dirty="0">
                <a:solidFill>
                  <a:schemeClr val="dk1"/>
                </a:solidFill>
                <a:latin typeface="Lato"/>
                <a:ea typeface="Lato"/>
                <a:cs typeface="Lato"/>
                <a:sym typeface="Lato"/>
              </a:rPr>
              <a:t>200,000</a:t>
            </a:r>
            <a:r>
              <a:rPr lang="en-US" sz="1800" b="1" u="none" strike="noStrike" cap="none" dirty="0">
                <a:solidFill>
                  <a:schemeClr val="dk1"/>
                </a:solidFill>
                <a:latin typeface="Lato"/>
                <a:ea typeface="Lato"/>
                <a:cs typeface="Lato"/>
                <a:sym typeface="Lato"/>
              </a:rPr>
              <a:t> Euros.</a:t>
            </a:r>
            <a:endParaRPr lang="en-US" sz="1600" dirty="0">
              <a:solidFill>
                <a:schemeClr val="dk1"/>
              </a:solidFill>
              <a:cs typeface="Times New Roman" panose="02020603050405020304"/>
            </a:endParaRPr>
          </a:p>
          <a:p>
            <a:endParaRPr lang="en-US" sz="1800" b="1" dirty="0">
              <a:solidFill>
                <a:schemeClr val="dk1"/>
              </a:solidFill>
              <a:latin typeface="Lato"/>
              <a:ea typeface="Lato"/>
              <a:cs typeface="Lato"/>
            </a:endParaRPr>
          </a:p>
          <a:p>
            <a:r>
              <a:rPr lang="en-US" dirty="0">
                <a:solidFill>
                  <a:schemeClr val="dk1"/>
                </a:solidFill>
                <a:latin typeface="Lato"/>
                <a:ea typeface="Lato"/>
                <a:cs typeface="Lato"/>
                <a:sym typeface="Lato"/>
              </a:rPr>
              <a:t>We will</a:t>
            </a:r>
            <a:r>
              <a:rPr lang="en-US" sz="1800" b="0" u="none" strike="noStrike" cap="none" dirty="0">
                <a:solidFill>
                  <a:schemeClr val="dk1"/>
                </a:solidFill>
                <a:latin typeface="Lato"/>
                <a:ea typeface="Lato"/>
                <a:cs typeface="Lato"/>
                <a:sym typeface="Lato"/>
              </a:rPr>
              <a:t> support approximately </a:t>
            </a:r>
            <a:r>
              <a:rPr lang="en-US" sz="1800" b="1" u="none" strike="noStrike" cap="none" dirty="0">
                <a:solidFill>
                  <a:schemeClr val="dk1"/>
                </a:solidFill>
                <a:latin typeface="Lato"/>
                <a:ea typeface="Lato"/>
                <a:cs typeface="Lato"/>
                <a:sym typeface="Lato"/>
              </a:rPr>
              <a:t>5-10 projects in Kenya</a:t>
            </a:r>
            <a:endParaRPr lang="en-US" sz="1600" dirty="0">
              <a:solidFill>
                <a:schemeClr val="dk1"/>
              </a:solidFill>
            </a:endParaRPr>
          </a:p>
        </p:txBody>
      </p:sp>
      <p:pic>
        <p:nvPicPr>
          <p:cNvPr id="170" name="Google Shape;170;p7"/>
          <p:cNvPicPr preferRelativeResize="0"/>
          <p:nvPr/>
        </p:nvPicPr>
        <p:blipFill rotWithShape="1">
          <a:blip r:embed="rId3">
            <a:alphaModFix/>
          </a:blip>
          <a:srcRect/>
          <a:stretch/>
        </p:blipFill>
        <p:spPr>
          <a:xfrm>
            <a:off x="2208180" y="1652250"/>
            <a:ext cx="1282791" cy="1282791"/>
          </a:xfrm>
          <a:prstGeom prst="rect">
            <a:avLst/>
          </a:prstGeom>
          <a:noFill/>
          <a:ln>
            <a:noFill/>
          </a:ln>
        </p:spPr>
      </p:pic>
      <p:pic>
        <p:nvPicPr>
          <p:cNvPr id="171" name="Google Shape;171;p7"/>
          <p:cNvPicPr preferRelativeResize="0"/>
          <p:nvPr/>
        </p:nvPicPr>
        <p:blipFill rotWithShape="1">
          <a:blip r:embed="rId4">
            <a:alphaModFix/>
          </a:blip>
          <a:srcRect/>
          <a:stretch/>
        </p:blipFill>
        <p:spPr>
          <a:xfrm>
            <a:off x="7030436" y="1683420"/>
            <a:ext cx="1282791" cy="1282791"/>
          </a:xfrm>
          <a:prstGeom prst="rect">
            <a:avLst/>
          </a:prstGeom>
          <a:noFill/>
          <a:ln>
            <a:noFill/>
          </a:ln>
        </p:spPr>
      </p:pic>
      <p:sp>
        <p:nvSpPr>
          <p:cNvPr id="172" name="Google Shape;172;p7"/>
          <p:cNvSpPr txBox="1"/>
          <p:nvPr/>
        </p:nvSpPr>
        <p:spPr>
          <a:xfrm>
            <a:off x="1868528" y="3120099"/>
            <a:ext cx="1962097"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i="0" u="none" strike="noStrike" cap="none">
                <a:solidFill>
                  <a:schemeClr val="dk1"/>
                </a:solidFill>
                <a:latin typeface="Lato"/>
                <a:ea typeface="Lato"/>
                <a:cs typeface="Lato"/>
                <a:sym typeface="Lato"/>
              </a:rPr>
              <a:t>Co-investment</a:t>
            </a:r>
            <a:endParaRPr sz="2000">
              <a:solidFill>
                <a:schemeClr val="dk1"/>
              </a:solidFill>
              <a:latin typeface="Lato"/>
              <a:ea typeface="Lato"/>
              <a:cs typeface="Lato"/>
              <a:sym typeface="Lato"/>
            </a:endParaRPr>
          </a:p>
        </p:txBody>
      </p:sp>
      <p:sp>
        <p:nvSpPr>
          <p:cNvPr id="173" name="Google Shape;173;p7"/>
          <p:cNvSpPr txBox="1"/>
          <p:nvPr/>
        </p:nvSpPr>
        <p:spPr>
          <a:xfrm>
            <a:off x="1868528" y="3777704"/>
            <a:ext cx="2993132" cy="830956"/>
          </a:xfrm>
          <a:prstGeom prst="rect">
            <a:avLst/>
          </a:prstGeom>
          <a:noFill/>
          <a:ln>
            <a:noFill/>
          </a:ln>
        </p:spPr>
        <p:txBody>
          <a:bodyPr spcFirstLastPara="1" wrap="square" lIns="91425" tIns="45700" rIns="91425" bIns="45700" anchor="t" anchorCtr="0">
            <a:spAutoFit/>
          </a:bodyPr>
          <a:lstStyle/>
          <a:p>
            <a:r>
              <a:rPr lang="en-US" sz="1600">
                <a:solidFill>
                  <a:schemeClr val="dk1"/>
                </a:solidFill>
                <a:latin typeface="Lato"/>
                <a:ea typeface="Lato"/>
                <a:cs typeface="Lato"/>
                <a:sym typeface="Lato"/>
              </a:rPr>
              <a:t>The Fund will co-invest a maximum of 50% of the total project budget.</a:t>
            </a:r>
            <a:endParaRPr>
              <a:solidFill>
                <a:schemeClr val="dk1"/>
              </a:solidFill>
            </a:endParaRPr>
          </a:p>
        </p:txBody>
      </p:sp>
      <p:cxnSp>
        <p:nvCxnSpPr>
          <p:cNvPr id="10" name="Straight Connector 9">
            <a:extLst>
              <a:ext uri="{FF2B5EF4-FFF2-40B4-BE49-F238E27FC236}">
                <a16:creationId xmlns:a16="http://schemas.microsoft.com/office/drawing/2014/main" id="{82F4AF80-5F06-48C0-8933-ED963571ED01}"/>
              </a:ext>
            </a:extLst>
          </p:cNvPr>
          <p:cNvCxnSpPr/>
          <p:nvPr/>
        </p:nvCxnSpPr>
        <p:spPr>
          <a:xfrm>
            <a:off x="619760" y="1229360"/>
            <a:ext cx="11155680" cy="0"/>
          </a:xfrm>
          <a:prstGeom prst="line">
            <a:avLst/>
          </a:prstGeom>
          <a:ln>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311" name="Google Shape;311;p23"/>
          <p:cNvSpPr txBox="1"/>
          <p:nvPr/>
        </p:nvSpPr>
        <p:spPr>
          <a:xfrm>
            <a:off x="4377831" y="2612268"/>
            <a:ext cx="2522021" cy="3389483"/>
          </a:xfrm>
          <a:prstGeom prst="rect">
            <a:avLst/>
          </a:prstGeom>
          <a:noFill/>
          <a:ln>
            <a:noFill/>
          </a:ln>
        </p:spPr>
        <p:txBody>
          <a:bodyPr spcFirstLastPara="1" wrap="square" lIns="83800" tIns="83800" rIns="83800" bIns="83800" anchor="ctr" anchorCtr="0">
            <a:noAutofit/>
          </a:bodyPr>
          <a:lstStyle/>
          <a:p>
            <a:pPr marL="0" marR="0" lvl="0" indent="0" algn="ctr" rtl="0">
              <a:lnSpc>
                <a:spcPct val="90000"/>
              </a:lnSpc>
              <a:spcBef>
                <a:spcPts val="0"/>
              </a:spcBef>
              <a:spcAft>
                <a:spcPts val="0"/>
              </a:spcAft>
              <a:buClr>
                <a:schemeClr val="dk1"/>
              </a:buClr>
              <a:buSzPts val="2200"/>
              <a:buFont typeface="Times New Roman"/>
              <a:buNone/>
            </a:pPr>
            <a:endParaRPr sz="2200" b="1">
              <a:solidFill>
                <a:srgbClr val="1C2850"/>
              </a:solidFill>
              <a:latin typeface="Arial"/>
              <a:ea typeface="Arial"/>
              <a:cs typeface="Arial"/>
              <a:sym typeface="Arial"/>
            </a:endParaRPr>
          </a:p>
          <a:p>
            <a:pPr marL="0" marR="0" lvl="0" indent="0" algn="ctr" rtl="0">
              <a:lnSpc>
                <a:spcPct val="90000"/>
              </a:lnSpc>
              <a:spcBef>
                <a:spcPts val="770"/>
              </a:spcBef>
              <a:spcAft>
                <a:spcPts val="0"/>
              </a:spcAft>
              <a:buClr>
                <a:srgbClr val="1C2850"/>
              </a:buClr>
              <a:buSzPts val="2200"/>
              <a:buFont typeface="Lato"/>
              <a:buNone/>
            </a:pPr>
            <a:r>
              <a:rPr lang="en-US" sz="2200" b="1">
                <a:solidFill>
                  <a:srgbClr val="1C2850"/>
                </a:solidFill>
                <a:latin typeface="Lato"/>
                <a:ea typeface="Lato"/>
                <a:cs typeface="Lato"/>
                <a:sym typeface="Lato"/>
              </a:rPr>
              <a:t>Match</a:t>
            </a:r>
            <a:endParaRPr sz="2200" b="1">
              <a:solidFill>
                <a:srgbClr val="1C2850"/>
              </a:solidFill>
              <a:latin typeface="Lato"/>
              <a:ea typeface="Lato"/>
              <a:cs typeface="Lato"/>
              <a:sym typeface="Lato"/>
            </a:endParaRPr>
          </a:p>
          <a:p>
            <a:pPr marL="0" marR="0" lvl="0" indent="0" algn="ctr" rtl="0">
              <a:lnSpc>
                <a:spcPct val="90000"/>
              </a:lnSpc>
              <a:spcBef>
                <a:spcPts val="770"/>
              </a:spcBef>
              <a:spcAft>
                <a:spcPts val="0"/>
              </a:spcAft>
              <a:buClr>
                <a:schemeClr val="dk1"/>
              </a:buClr>
              <a:buSzPts val="1800"/>
              <a:buFont typeface="Times New Roman"/>
              <a:buNone/>
            </a:pPr>
            <a:endParaRPr sz="1800">
              <a:solidFill>
                <a:srgbClr val="1C2850"/>
              </a:solidFill>
              <a:latin typeface="Lato"/>
              <a:ea typeface="Lato"/>
              <a:cs typeface="Lato"/>
              <a:sym typeface="Lato"/>
            </a:endParaRPr>
          </a:p>
          <a:p>
            <a:pPr algn="ctr">
              <a:lnSpc>
                <a:spcPct val="90000"/>
              </a:lnSpc>
              <a:spcBef>
                <a:spcPts val="630"/>
              </a:spcBef>
            </a:pPr>
            <a:r>
              <a:rPr lang="en-US">
                <a:solidFill>
                  <a:srgbClr val="1C2850"/>
                </a:solidFill>
                <a:latin typeface="Lato"/>
                <a:ea typeface="Lato"/>
                <a:cs typeface="Lato"/>
                <a:sym typeface="Lato"/>
              </a:rPr>
              <a:t>A young person is matched with, or finds a job that may or may not have existed prior to the CFYE co-funded intervention</a:t>
            </a:r>
            <a:endParaRPr/>
          </a:p>
        </p:txBody>
      </p:sp>
      <p:sp>
        <p:nvSpPr>
          <p:cNvPr id="312" name="Google Shape;312;p23"/>
          <p:cNvSpPr txBox="1"/>
          <p:nvPr/>
        </p:nvSpPr>
        <p:spPr>
          <a:xfrm>
            <a:off x="8283525" y="3731675"/>
            <a:ext cx="2668091" cy="1831364"/>
          </a:xfrm>
          <a:prstGeom prst="rect">
            <a:avLst/>
          </a:prstGeom>
          <a:noFill/>
          <a:ln>
            <a:noFill/>
          </a:ln>
        </p:spPr>
        <p:txBody>
          <a:bodyPr spcFirstLastPara="1" wrap="square" lIns="83800" tIns="83800" rIns="83800" bIns="83800" anchor="ctr" anchorCtr="0">
            <a:noAutofit/>
          </a:bodyPr>
          <a:lstStyle/>
          <a:p>
            <a:pPr marL="0" marR="0" lvl="0" indent="0" algn="ctr" rtl="0">
              <a:lnSpc>
                <a:spcPct val="90000"/>
              </a:lnSpc>
              <a:spcBef>
                <a:spcPts val="0"/>
              </a:spcBef>
              <a:spcAft>
                <a:spcPts val="0"/>
              </a:spcAft>
              <a:buClr>
                <a:schemeClr val="dk1"/>
              </a:buClr>
              <a:buSzPts val="2200"/>
              <a:buFont typeface="Times New Roman"/>
              <a:buNone/>
            </a:pPr>
            <a:endParaRPr sz="2200" b="1">
              <a:solidFill>
                <a:srgbClr val="1C2850"/>
              </a:solidFill>
              <a:latin typeface="Arial"/>
              <a:ea typeface="Arial"/>
              <a:cs typeface="Arial"/>
              <a:sym typeface="Arial"/>
            </a:endParaRPr>
          </a:p>
          <a:p>
            <a:pPr marL="0" marR="0" lvl="0" indent="0" algn="ctr" rtl="0">
              <a:lnSpc>
                <a:spcPct val="90000"/>
              </a:lnSpc>
              <a:spcBef>
                <a:spcPts val="770"/>
              </a:spcBef>
              <a:spcAft>
                <a:spcPts val="0"/>
              </a:spcAft>
              <a:buClr>
                <a:srgbClr val="1C2850"/>
              </a:buClr>
              <a:buSzPts val="2200"/>
              <a:buFont typeface="Lato"/>
              <a:buNone/>
            </a:pPr>
            <a:r>
              <a:rPr lang="en-US" sz="2200" b="1">
                <a:solidFill>
                  <a:srgbClr val="1C2850"/>
                </a:solidFill>
                <a:latin typeface="Lato"/>
                <a:ea typeface="Lato"/>
                <a:cs typeface="Lato"/>
                <a:sym typeface="Lato"/>
              </a:rPr>
              <a:t>Improve</a:t>
            </a:r>
            <a:endParaRPr sz="1800">
              <a:solidFill>
                <a:srgbClr val="1C2850"/>
              </a:solidFill>
              <a:latin typeface="Lato"/>
              <a:ea typeface="Lato"/>
              <a:cs typeface="Lato"/>
              <a:sym typeface="Lato"/>
            </a:endParaRPr>
          </a:p>
          <a:p>
            <a:pPr marL="0" marR="0" lvl="0" indent="0" algn="ctr" rtl="0">
              <a:lnSpc>
                <a:spcPct val="90000"/>
              </a:lnSpc>
              <a:spcBef>
                <a:spcPts val="770"/>
              </a:spcBef>
              <a:spcAft>
                <a:spcPts val="0"/>
              </a:spcAft>
              <a:buClr>
                <a:schemeClr val="dk1"/>
              </a:buClr>
              <a:buSzPts val="1800"/>
              <a:buFont typeface="Times New Roman"/>
              <a:buNone/>
            </a:pPr>
            <a:endParaRPr sz="1800">
              <a:solidFill>
                <a:srgbClr val="1C2850"/>
              </a:solidFill>
              <a:latin typeface="Lato"/>
              <a:ea typeface="Lato"/>
              <a:cs typeface="Lato"/>
              <a:sym typeface="Lato"/>
            </a:endParaRPr>
          </a:p>
          <a:p>
            <a:pPr algn="ctr">
              <a:lnSpc>
                <a:spcPct val="90000"/>
              </a:lnSpc>
              <a:spcBef>
                <a:spcPts val="630"/>
              </a:spcBef>
              <a:buClr>
                <a:srgbClr val="1C2850"/>
              </a:buClr>
              <a:buSzPts val="1800"/>
              <a:buFont typeface="Lato"/>
            </a:pPr>
            <a:r>
              <a:rPr lang="en-US">
                <a:solidFill>
                  <a:srgbClr val="1C2850"/>
                </a:solidFill>
                <a:latin typeface="Lato"/>
                <a:ea typeface="Lato"/>
                <a:cs typeface="Lato"/>
              </a:rPr>
              <a:t>A young person experiences improvements in working conditions within an existing job or business activity as a result of the CFYE co-funded intervention</a:t>
            </a:r>
            <a:endParaRPr lang="en-US" sz="1800">
              <a:solidFill>
                <a:srgbClr val="1C2850"/>
              </a:solidFill>
              <a:latin typeface="Lato"/>
              <a:ea typeface="Lato"/>
              <a:cs typeface="Lato"/>
            </a:endParaRPr>
          </a:p>
        </p:txBody>
      </p:sp>
      <p:sp>
        <p:nvSpPr>
          <p:cNvPr id="313" name="Google Shape;313;p23"/>
          <p:cNvSpPr txBox="1"/>
          <p:nvPr/>
        </p:nvSpPr>
        <p:spPr>
          <a:xfrm>
            <a:off x="479453" y="3393848"/>
            <a:ext cx="3036453" cy="1831364"/>
          </a:xfrm>
          <a:prstGeom prst="rect">
            <a:avLst/>
          </a:prstGeom>
          <a:noFill/>
          <a:ln>
            <a:noFill/>
          </a:ln>
        </p:spPr>
        <p:txBody>
          <a:bodyPr spcFirstLastPara="1" wrap="square" lIns="83800" tIns="83800" rIns="83800" bIns="83800" anchor="ctr" anchorCtr="0">
            <a:noAutofit/>
          </a:bodyPr>
          <a:lstStyle/>
          <a:p>
            <a:pPr marL="0" marR="0" lvl="0" indent="0" algn="ctr" rtl="0">
              <a:lnSpc>
                <a:spcPct val="90000"/>
              </a:lnSpc>
              <a:spcBef>
                <a:spcPts val="0"/>
              </a:spcBef>
              <a:spcAft>
                <a:spcPts val="0"/>
              </a:spcAft>
              <a:buClr>
                <a:srgbClr val="1C2850"/>
              </a:buClr>
              <a:buSzPts val="2200"/>
              <a:buFont typeface="Lato"/>
              <a:buNone/>
            </a:pPr>
            <a:r>
              <a:rPr lang="en-US" sz="2200" b="1">
                <a:solidFill>
                  <a:srgbClr val="1C2850"/>
                </a:solidFill>
                <a:latin typeface="Lato"/>
                <a:ea typeface="Lato"/>
                <a:cs typeface="Lato"/>
                <a:sym typeface="Lato"/>
              </a:rPr>
              <a:t>Create</a:t>
            </a:r>
            <a:endParaRPr/>
          </a:p>
          <a:p>
            <a:pPr marL="0" marR="0" lvl="0" indent="0" algn="ctr" rtl="0">
              <a:lnSpc>
                <a:spcPct val="90000"/>
              </a:lnSpc>
              <a:spcBef>
                <a:spcPts val="770"/>
              </a:spcBef>
              <a:spcAft>
                <a:spcPts val="0"/>
              </a:spcAft>
              <a:buClr>
                <a:schemeClr val="dk1"/>
              </a:buClr>
              <a:buSzPts val="1800"/>
              <a:buFont typeface="Times New Roman"/>
              <a:buNone/>
            </a:pPr>
            <a:endParaRPr sz="1800">
              <a:solidFill>
                <a:srgbClr val="1C2850"/>
              </a:solidFill>
              <a:latin typeface="Lato"/>
              <a:ea typeface="Lato"/>
              <a:cs typeface="Lato"/>
              <a:sym typeface="Lato"/>
            </a:endParaRPr>
          </a:p>
          <a:p>
            <a:pPr algn="ctr">
              <a:lnSpc>
                <a:spcPct val="90000"/>
              </a:lnSpc>
              <a:spcBef>
                <a:spcPts val="630"/>
              </a:spcBef>
            </a:pPr>
            <a:r>
              <a:rPr lang="en-US">
                <a:solidFill>
                  <a:srgbClr val="1C2850"/>
                </a:solidFill>
                <a:latin typeface="Lato"/>
                <a:ea typeface="Lato"/>
                <a:cs typeface="Lato"/>
                <a:sym typeface="Lato"/>
              </a:rPr>
              <a:t>A young person takes up a job that has been newly created as a result of the CFYE co-funded intervention</a:t>
            </a:r>
            <a:endParaRPr/>
          </a:p>
        </p:txBody>
      </p:sp>
      <p:pic>
        <p:nvPicPr>
          <p:cNvPr id="314" name="Google Shape;314;p23"/>
          <p:cNvPicPr preferRelativeResize="0"/>
          <p:nvPr/>
        </p:nvPicPr>
        <p:blipFill rotWithShape="1">
          <a:blip r:embed="rId3">
            <a:alphaModFix/>
          </a:blip>
          <a:srcRect/>
          <a:stretch/>
        </p:blipFill>
        <p:spPr>
          <a:xfrm>
            <a:off x="1337416" y="1835324"/>
            <a:ext cx="1323350" cy="1153460"/>
          </a:xfrm>
          <a:prstGeom prst="rect">
            <a:avLst/>
          </a:prstGeom>
          <a:noFill/>
          <a:ln>
            <a:noFill/>
          </a:ln>
        </p:spPr>
      </p:pic>
      <p:pic>
        <p:nvPicPr>
          <p:cNvPr id="315" name="Google Shape;315;p23"/>
          <p:cNvPicPr preferRelativeResize="0"/>
          <p:nvPr/>
        </p:nvPicPr>
        <p:blipFill rotWithShape="1">
          <a:blip r:embed="rId4">
            <a:alphaModFix/>
          </a:blip>
          <a:srcRect/>
          <a:stretch/>
        </p:blipFill>
        <p:spPr>
          <a:xfrm>
            <a:off x="5148773" y="1853483"/>
            <a:ext cx="1323350" cy="1153460"/>
          </a:xfrm>
          <a:prstGeom prst="rect">
            <a:avLst/>
          </a:prstGeom>
          <a:noFill/>
          <a:ln>
            <a:noFill/>
          </a:ln>
        </p:spPr>
      </p:pic>
      <p:pic>
        <p:nvPicPr>
          <p:cNvPr id="316" name="Google Shape;316;p23"/>
          <p:cNvPicPr preferRelativeResize="0"/>
          <p:nvPr/>
        </p:nvPicPr>
        <p:blipFill rotWithShape="1">
          <a:blip r:embed="rId5">
            <a:alphaModFix/>
          </a:blip>
          <a:srcRect/>
          <a:stretch/>
        </p:blipFill>
        <p:spPr>
          <a:xfrm>
            <a:off x="9044859" y="1850394"/>
            <a:ext cx="1323350" cy="1153460"/>
          </a:xfrm>
          <a:prstGeom prst="rect">
            <a:avLst/>
          </a:prstGeom>
          <a:noFill/>
          <a:ln>
            <a:noFill/>
          </a:ln>
        </p:spPr>
      </p:pic>
      <p:sp>
        <p:nvSpPr>
          <p:cNvPr id="317" name="Google Shape;317;p23"/>
          <p:cNvSpPr txBox="1"/>
          <p:nvPr/>
        </p:nvSpPr>
        <p:spPr>
          <a:xfrm>
            <a:off x="479453" y="6065"/>
            <a:ext cx="10515600" cy="1325563"/>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1F2A50"/>
              </a:buClr>
              <a:buSzPts val="4400"/>
              <a:buFont typeface="Arial"/>
              <a:buNone/>
            </a:pPr>
            <a:r>
              <a:rPr lang="en-US" sz="4000" dirty="0">
                <a:solidFill>
                  <a:srgbClr val="1F2A50"/>
                </a:solidFill>
                <a:latin typeface="Butler" panose="02070803080706020303" charset="0"/>
                <a:ea typeface="Arial"/>
                <a:cs typeface="Arial"/>
                <a:sym typeface="Arial"/>
              </a:rPr>
              <a:t>Applicants will propose how they will...</a:t>
            </a:r>
            <a:endParaRPr lang="en-US" sz="4000" dirty="0">
              <a:solidFill>
                <a:srgbClr val="1F2A50"/>
              </a:solidFill>
              <a:latin typeface="Butler" panose="02070803080706020303" charset="0"/>
              <a:ea typeface="Arial"/>
              <a:cs typeface="Arial"/>
            </a:endParaRPr>
          </a:p>
        </p:txBody>
      </p:sp>
      <p:cxnSp>
        <p:nvCxnSpPr>
          <p:cNvPr id="9" name="Straight Connector 8">
            <a:extLst>
              <a:ext uri="{FF2B5EF4-FFF2-40B4-BE49-F238E27FC236}">
                <a16:creationId xmlns:a16="http://schemas.microsoft.com/office/drawing/2014/main" id="{4D4423AE-D358-420D-89C8-07899116127D}"/>
              </a:ext>
            </a:extLst>
          </p:cNvPr>
          <p:cNvCxnSpPr/>
          <p:nvPr/>
        </p:nvCxnSpPr>
        <p:spPr>
          <a:xfrm>
            <a:off x="232608" y="1178560"/>
            <a:ext cx="11155680" cy="0"/>
          </a:xfrm>
          <a:prstGeom prst="line">
            <a:avLst/>
          </a:prstGeom>
          <a:ln>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678058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8"/>
          <p:cNvSpPr txBox="1">
            <a:spLocks noGrp="1"/>
          </p:cNvSpPr>
          <p:nvPr>
            <p:ph type="title"/>
          </p:nvPr>
        </p:nvSpPr>
        <p:spPr>
          <a:xfrm>
            <a:off x="564783" y="229010"/>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F2A50"/>
              </a:buClr>
              <a:buSzPts val="4400"/>
              <a:buFont typeface="Arial"/>
              <a:buNone/>
            </a:pPr>
            <a:r>
              <a:rPr lang="en-US" sz="4000" b="1" dirty="0"/>
              <a:t>Selection Criteria</a:t>
            </a:r>
          </a:p>
        </p:txBody>
      </p:sp>
      <p:sp>
        <p:nvSpPr>
          <p:cNvPr id="179" name="Google Shape;179;p8"/>
          <p:cNvSpPr/>
          <p:nvPr/>
        </p:nvSpPr>
        <p:spPr>
          <a:xfrm>
            <a:off x="6977410" y="4185792"/>
            <a:ext cx="2633796" cy="1569620"/>
          </a:xfrm>
          <a:prstGeom prst="rect">
            <a:avLst/>
          </a:prstGeom>
          <a:noFill/>
          <a:ln>
            <a:noFill/>
          </a:ln>
        </p:spPr>
        <p:txBody>
          <a:bodyPr spcFirstLastPara="1" wrap="square" lIns="91425" tIns="45700" rIns="91425" bIns="45700" anchor="t" anchorCtr="0">
            <a:spAutoFit/>
          </a:bodyPr>
          <a:lstStyle/>
          <a:p>
            <a:r>
              <a:rPr lang="en-US" sz="1600">
                <a:solidFill>
                  <a:schemeClr val="dk1"/>
                </a:solidFill>
                <a:latin typeface="Lato"/>
                <a:ea typeface="Lato"/>
                <a:cs typeface="Lato"/>
                <a:sym typeface="Lato"/>
              </a:rPr>
              <a:t>Demonstrate how project will result in at least 500 young people working in decent jobs or experiencing improved conditions </a:t>
            </a:r>
            <a:endParaRPr lang="en-US" sz="1600">
              <a:solidFill>
                <a:schemeClr val="dk1"/>
              </a:solidFill>
              <a:latin typeface="Lato"/>
              <a:ea typeface="Lato"/>
              <a:cs typeface="Lato"/>
            </a:endParaRPr>
          </a:p>
        </p:txBody>
      </p:sp>
      <p:pic>
        <p:nvPicPr>
          <p:cNvPr id="180" name="Google Shape;180;p8"/>
          <p:cNvPicPr preferRelativeResize="0"/>
          <p:nvPr/>
        </p:nvPicPr>
        <p:blipFill rotWithShape="1">
          <a:blip r:embed="rId3">
            <a:alphaModFix/>
          </a:blip>
          <a:srcRect/>
          <a:stretch/>
        </p:blipFill>
        <p:spPr>
          <a:xfrm>
            <a:off x="804815" y="2054518"/>
            <a:ext cx="998264" cy="998264"/>
          </a:xfrm>
          <a:prstGeom prst="rect">
            <a:avLst/>
          </a:prstGeom>
          <a:noFill/>
          <a:ln>
            <a:noFill/>
          </a:ln>
        </p:spPr>
      </p:pic>
      <p:pic>
        <p:nvPicPr>
          <p:cNvPr id="181" name="Google Shape;181;p8"/>
          <p:cNvPicPr preferRelativeResize="0"/>
          <p:nvPr/>
        </p:nvPicPr>
        <p:blipFill rotWithShape="1">
          <a:blip r:embed="rId4">
            <a:alphaModFix/>
          </a:blip>
          <a:srcRect/>
          <a:stretch/>
        </p:blipFill>
        <p:spPr>
          <a:xfrm>
            <a:off x="4635567" y="2126846"/>
            <a:ext cx="914400" cy="914400"/>
          </a:xfrm>
          <a:prstGeom prst="rect">
            <a:avLst/>
          </a:prstGeom>
          <a:noFill/>
          <a:ln>
            <a:noFill/>
          </a:ln>
        </p:spPr>
      </p:pic>
      <p:pic>
        <p:nvPicPr>
          <p:cNvPr id="182" name="Google Shape;182;p8"/>
          <p:cNvPicPr preferRelativeResize="0"/>
          <p:nvPr/>
        </p:nvPicPr>
        <p:blipFill rotWithShape="1">
          <a:blip r:embed="rId5">
            <a:alphaModFix/>
          </a:blip>
          <a:srcRect/>
          <a:stretch/>
        </p:blipFill>
        <p:spPr>
          <a:xfrm>
            <a:off x="2750668" y="2126846"/>
            <a:ext cx="914400" cy="914400"/>
          </a:xfrm>
          <a:prstGeom prst="rect">
            <a:avLst/>
          </a:prstGeom>
          <a:noFill/>
          <a:ln>
            <a:noFill/>
          </a:ln>
        </p:spPr>
      </p:pic>
      <p:pic>
        <p:nvPicPr>
          <p:cNvPr id="183" name="Google Shape;183;p8"/>
          <p:cNvPicPr preferRelativeResize="0"/>
          <p:nvPr/>
        </p:nvPicPr>
        <p:blipFill rotWithShape="1">
          <a:blip r:embed="rId6">
            <a:alphaModFix/>
          </a:blip>
          <a:srcRect/>
          <a:stretch/>
        </p:blipFill>
        <p:spPr>
          <a:xfrm>
            <a:off x="6977410" y="2126846"/>
            <a:ext cx="914400" cy="914400"/>
          </a:xfrm>
          <a:prstGeom prst="rect">
            <a:avLst/>
          </a:prstGeom>
          <a:noFill/>
          <a:ln>
            <a:noFill/>
          </a:ln>
        </p:spPr>
      </p:pic>
      <p:sp>
        <p:nvSpPr>
          <p:cNvPr id="184" name="Google Shape;184;p8"/>
          <p:cNvSpPr txBox="1"/>
          <p:nvPr/>
        </p:nvSpPr>
        <p:spPr>
          <a:xfrm>
            <a:off x="938443" y="3135036"/>
            <a:ext cx="1909666"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chemeClr val="dk1"/>
                </a:solidFill>
                <a:latin typeface="Lato"/>
                <a:ea typeface="Lato"/>
                <a:cs typeface="Lato"/>
                <a:sym typeface="Lato"/>
              </a:rPr>
              <a:t>Private sector-driven</a:t>
            </a:r>
            <a:endParaRPr sz="1800">
              <a:solidFill>
                <a:schemeClr val="dk1"/>
              </a:solidFill>
              <a:latin typeface="Lato"/>
              <a:ea typeface="Lato"/>
              <a:cs typeface="Lato"/>
              <a:sym typeface="Lato"/>
            </a:endParaRPr>
          </a:p>
        </p:txBody>
      </p:sp>
      <p:sp>
        <p:nvSpPr>
          <p:cNvPr id="185" name="Google Shape;185;p8"/>
          <p:cNvSpPr txBox="1"/>
          <p:nvPr/>
        </p:nvSpPr>
        <p:spPr>
          <a:xfrm>
            <a:off x="2750668" y="3135036"/>
            <a:ext cx="125517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chemeClr val="dk1"/>
                </a:solidFill>
                <a:latin typeface="Lato"/>
                <a:ea typeface="Lato"/>
                <a:cs typeface="Lato"/>
                <a:sym typeface="Lato"/>
              </a:rPr>
              <a:t>Engaging Youth</a:t>
            </a:r>
            <a:endParaRPr sz="1050">
              <a:solidFill>
                <a:schemeClr val="dk1"/>
              </a:solidFill>
              <a:latin typeface="Lato"/>
              <a:ea typeface="Lato"/>
              <a:cs typeface="Lato"/>
              <a:sym typeface="Lato"/>
            </a:endParaRPr>
          </a:p>
        </p:txBody>
      </p:sp>
      <p:sp>
        <p:nvSpPr>
          <p:cNvPr id="186" name="Google Shape;186;p8"/>
          <p:cNvSpPr txBox="1"/>
          <p:nvPr/>
        </p:nvSpPr>
        <p:spPr>
          <a:xfrm>
            <a:off x="4635567" y="3135036"/>
            <a:ext cx="1187016"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chemeClr val="dk1"/>
                </a:solidFill>
                <a:latin typeface="Lato"/>
                <a:ea typeface="Lato"/>
                <a:cs typeface="Lato"/>
                <a:sym typeface="Lato"/>
              </a:rPr>
              <a:t>Including Women</a:t>
            </a:r>
            <a:endParaRPr sz="1800" u="sng">
              <a:solidFill>
                <a:schemeClr val="dk1"/>
              </a:solidFill>
              <a:latin typeface="Lato"/>
              <a:ea typeface="Lato"/>
              <a:cs typeface="Lato"/>
              <a:sym typeface="Lato"/>
            </a:endParaRPr>
          </a:p>
        </p:txBody>
      </p:sp>
      <p:sp>
        <p:nvSpPr>
          <p:cNvPr id="187" name="Google Shape;187;p8"/>
          <p:cNvSpPr txBox="1"/>
          <p:nvPr/>
        </p:nvSpPr>
        <p:spPr>
          <a:xfrm>
            <a:off x="6977410" y="3206727"/>
            <a:ext cx="1737928" cy="9233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chemeClr val="dk1"/>
                </a:solidFill>
                <a:latin typeface="Lato"/>
                <a:ea typeface="Lato"/>
                <a:cs typeface="Lato"/>
                <a:sym typeface="Lato"/>
              </a:rPr>
              <a:t>Clear pathway to decent work</a:t>
            </a:r>
            <a:endParaRPr sz="1800" b="1">
              <a:solidFill>
                <a:schemeClr val="dk1"/>
              </a:solidFill>
              <a:latin typeface="Lato"/>
              <a:ea typeface="Lato"/>
              <a:cs typeface="Lato"/>
              <a:sym typeface="Lato"/>
            </a:endParaRPr>
          </a:p>
          <a:p>
            <a:pPr marL="0" marR="0" lvl="0" indent="0" algn="l" rtl="0">
              <a:spcBef>
                <a:spcPts val="0"/>
              </a:spcBef>
              <a:spcAft>
                <a:spcPts val="0"/>
              </a:spcAft>
              <a:buNone/>
            </a:pPr>
            <a:endParaRPr sz="1800">
              <a:solidFill>
                <a:schemeClr val="dk1"/>
              </a:solidFill>
              <a:latin typeface="Lato"/>
              <a:ea typeface="Lato"/>
              <a:cs typeface="Lato"/>
              <a:sym typeface="Lato"/>
            </a:endParaRPr>
          </a:p>
        </p:txBody>
      </p:sp>
      <p:sp>
        <p:nvSpPr>
          <p:cNvPr id="188" name="Google Shape;188;p8"/>
          <p:cNvSpPr txBox="1"/>
          <p:nvPr/>
        </p:nvSpPr>
        <p:spPr>
          <a:xfrm>
            <a:off x="938443" y="4185792"/>
            <a:ext cx="1686813" cy="107721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a:solidFill>
                  <a:schemeClr val="dk1"/>
                </a:solidFill>
                <a:latin typeface="Lato"/>
                <a:ea typeface="Lato"/>
                <a:cs typeface="Lato"/>
                <a:sym typeface="Lato"/>
              </a:rPr>
              <a:t>Involve a private sector partner and have a local presence</a:t>
            </a:r>
            <a:endParaRPr/>
          </a:p>
        </p:txBody>
      </p:sp>
      <p:sp>
        <p:nvSpPr>
          <p:cNvPr id="189" name="Google Shape;189;p8"/>
          <p:cNvSpPr txBox="1"/>
          <p:nvPr/>
        </p:nvSpPr>
        <p:spPr>
          <a:xfrm>
            <a:off x="2750668" y="4185792"/>
            <a:ext cx="2033263" cy="107721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a:solidFill>
                  <a:schemeClr val="dk1"/>
                </a:solidFill>
                <a:latin typeface="Lato"/>
                <a:ea typeface="Lato"/>
                <a:cs typeface="Lato"/>
                <a:sym typeface="Lato"/>
              </a:rPr>
              <a:t>Young people should be directly involved in the design of the solution</a:t>
            </a:r>
            <a:endParaRPr sz="1600">
              <a:solidFill>
                <a:schemeClr val="dk1"/>
              </a:solidFill>
              <a:latin typeface="Lato"/>
              <a:ea typeface="Lato"/>
              <a:cs typeface="Lato"/>
              <a:sym typeface="Lato"/>
            </a:endParaRPr>
          </a:p>
        </p:txBody>
      </p:sp>
      <p:sp>
        <p:nvSpPr>
          <p:cNvPr id="190" name="Google Shape;190;p8"/>
          <p:cNvSpPr txBox="1"/>
          <p:nvPr/>
        </p:nvSpPr>
        <p:spPr>
          <a:xfrm>
            <a:off x="4635567" y="4185792"/>
            <a:ext cx="2033262" cy="132343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a:solidFill>
                  <a:schemeClr val="dk1"/>
                </a:solidFill>
                <a:latin typeface="Lato"/>
                <a:ea typeface="Lato"/>
                <a:cs typeface="Lato"/>
                <a:sym typeface="Lato"/>
              </a:rPr>
              <a:t>Young women must be included and able to benefit, considering specific barriers women face</a:t>
            </a:r>
            <a:endParaRPr sz="1600">
              <a:solidFill>
                <a:schemeClr val="dk1"/>
              </a:solidFill>
              <a:latin typeface="Lato"/>
              <a:ea typeface="Lato"/>
              <a:cs typeface="Lato"/>
              <a:sym typeface="Lato"/>
            </a:endParaRPr>
          </a:p>
        </p:txBody>
      </p:sp>
      <p:pic>
        <p:nvPicPr>
          <p:cNvPr id="2" name="Picture 2" descr="Text&#10;&#10;Description automatically generated">
            <a:extLst>
              <a:ext uri="{FF2B5EF4-FFF2-40B4-BE49-F238E27FC236}">
                <a16:creationId xmlns:a16="http://schemas.microsoft.com/office/drawing/2014/main" id="{A3C88432-F3CE-42EA-863F-F7F6DBC01532}"/>
              </a:ext>
            </a:extLst>
          </p:cNvPr>
          <p:cNvPicPr>
            <a:picLocks noChangeAspect="1"/>
          </p:cNvPicPr>
          <p:nvPr/>
        </p:nvPicPr>
        <p:blipFill>
          <a:blip r:embed="rId7"/>
          <a:stretch>
            <a:fillRect/>
          </a:stretch>
        </p:blipFill>
        <p:spPr>
          <a:xfrm>
            <a:off x="9488632" y="2453411"/>
            <a:ext cx="2633796" cy="3830429"/>
          </a:xfrm>
          <a:prstGeom prst="rect">
            <a:avLst/>
          </a:prstGeom>
        </p:spPr>
      </p:pic>
      <p:cxnSp>
        <p:nvCxnSpPr>
          <p:cNvPr id="16" name="Straight Connector 15">
            <a:extLst>
              <a:ext uri="{FF2B5EF4-FFF2-40B4-BE49-F238E27FC236}">
                <a16:creationId xmlns:a16="http://schemas.microsoft.com/office/drawing/2014/main" id="{AC4CA3F2-825B-4399-9258-D2A44887A49A}"/>
              </a:ext>
            </a:extLst>
          </p:cNvPr>
          <p:cNvCxnSpPr/>
          <p:nvPr/>
        </p:nvCxnSpPr>
        <p:spPr>
          <a:xfrm>
            <a:off x="386080" y="1432560"/>
            <a:ext cx="11155680" cy="0"/>
          </a:xfrm>
          <a:prstGeom prst="line">
            <a:avLst/>
          </a:prstGeom>
          <a:ln>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theme/theme1.xml><?xml version="1.0" encoding="utf-8"?>
<a:theme xmlns:a="http://schemas.openxmlformats.org/drawingml/2006/main" name="1_Office Theme">
  <a:themeElements>
    <a:clrScheme name="Challenge Fund">
      <a:dk1>
        <a:srgbClr val="1F2A50"/>
      </a:dk1>
      <a:lt1>
        <a:srgbClr val="FFFFFF"/>
      </a:lt1>
      <a:dk2>
        <a:srgbClr val="1F2A50"/>
      </a:dk2>
      <a:lt2>
        <a:srgbClr val="E7E6E6"/>
      </a:lt2>
      <a:accent1>
        <a:srgbClr val="38B188"/>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Times New Roman">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 design Challenge Fund for Youth Employment" id="{C2149F5A-A8CC-A24D-AB47-298DCDEC1182}" vid="{688A0764-5669-664D-A9CD-6CC93152BBC5}"/>
    </a:ext>
  </a:extLst>
</a:theme>
</file>

<file path=ppt/theme/theme2.xml><?xml version="1.0" encoding="utf-8"?>
<a:theme xmlns:a="http://schemas.openxmlformats.org/drawingml/2006/main" name="Office Theme">
  <a:themeElements>
    <a:clrScheme name="Challenge Fund">
      <a:dk1>
        <a:srgbClr val="1F2A50"/>
      </a:dk1>
      <a:lt1>
        <a:srgbClr val="FFFFFF"/>
      </a:lt1>
      <a:dk2>
        <a:srgbClr val="1F2A50"/>
      </a:dk2>
      <a:lt2>
        <a:srgbClr val="E7E6E6"/>
      </a:lt2>
      <a:accent1>
        <a:srgbClr val="38B188"/>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Times New Roman">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 design Challenge Fund for Youth Employment" id="{C2149F5A-A8CC-A24D-AB47-298DCDEC1182}" vid="{688A0764-5669-664D-A9CD-6CC93152BBC5}"/>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c881a9f2-6c49-4c97-b40d-36cfb8b22fb7">
      <UserInfo>
        <DisplayName>Lodhi, Arqam</DisplayName>
        <AccountId>93</AccountId>
        <AccountType/>
      </UserInfo>
      <UserInfo>
        <DisplayName>Westerhuis, Lisette</DisplayName>
        <AccountId>389</AccountId>
        <AccountType/>
      </UserInfo>
      <UserInfo>
        <DisplayName>Boukhari, Meriem</DisplayName>
        <AccountId>497</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7FFD186D1D03048B2CC63C80D310667" ma:contentTypeVersion="13" ma:contentTypeDescription="Create a new document." ma:contentTypeScope="" ma:versionID="898621044bd31769f8afd07c52dbbd51">
  <xsd:schema xmlns:xsd="http://www.w3.org/2001/XMLSchema" xmlns:xs="http://www.w3.org/2001/XMLSchema" xmlns:p="http://schemas.microsoft.com/office/2006/metadata/properties" xmlns:ns2="a80f6136-6613-489c-9a18-06a4102dda42" xmlns:ns3="c881a9f2-6c49-4c97-b40d-36cfb8b22fb7" targetNamespace="http://schemas.microsoft.com/office/2006/metadata/properties" ma:root="true" ma:fieldsID="30f81d297c26d7433b7ce6ff8457ba56" ns2:_="" ns3:_="">
    <xsd:import namespace="a80f6136-6613-489c-9a18-06a4102dda42"/>
    <xsd:import namespace="c881a9f2-6c49-4c97-b40d-36cfb8b22fb7"/>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DateTaken" minOccurs="0"/>
                <xsd:element ref="ns2:MediaServiceOCR" minOccurs="0"/>
                <xsd:element ref="ns2:MediaServiceGenerationTime" minOccurs="0"/>
                <xsd:element ref="ns2:MediaServiceEventHashCode"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80f6136-6613-489c-9a18-06a4102dda4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881a9f2-6c49-4c97-b40d-36cfb8b22fb7"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69D3923-6134-4EC2-B48F-701D0D64C1AC}">
  <ds:schemaRefs>
    <ds:schemaRef ds:uri="http://www.w3.org/XML/1998/namespace"/>
    <ds:schemaRef ds:uri="http://schemas.microsoft.com/office/infopath/2007/PartnerControls"/>
    <ds:schemaRef ds:uri="http://schemas.microsoft.com/office/2006/documentManagement/types"/>
    <ds:schemaRef ds:uri="http://purl.org/dc/dcmitype/"/>
    <ds:schemaRef ds:uri="c881a9f2-6c49-4c97-b40d-36cfb8b22fb7"/>
    <ds:schemaRef ds:uri="http://purl.org/dc/elements/1.1/"/>
    <ds:schemaRef ds:uri="a80f6136-6613-489c-9a18-06a4102dda42"/>
    <ds:schemaRef ds:uri="http://purl.org/dc/terms/"/>
    <ds:schemaRef ds:uri="http://schemas.openxmlformats.org/package/2006/metadata/core-properties"/>
    <ds:schemaRef ds:uri="http://schemas.microsoft.com/office/2006/metadata/properties"/>
  </ds:schemaRefs>
</ds:datastoreItem>
</file>

<file path=customXml/itemProps2.xml><?xml version="1.0" encoding="utf-8"?>
<ds:datastoreItem xmlns:ds="http://schemas.openxmlformats.org/officeDocument/2006/customXml" ds:itemID="{FF032ED8-45F9-4D20-8FD3-1D6E0407FE0F}">
  <ds:schemaRefs>
    <ds:schemaRef ds:uri="a80f6136-6613-489c-9a18-06a4102dda42"/>
    <ds:schemaRef ds:uri="c881a9f2-6c49-4c97-b40d-36cfb8b22fb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D4BC9B1A-EB33-440D-B1BB-194B4240261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7264</TotalTime>
  <Words>2100</Words>
  <Application>Microsoft Office PowerPoint</Application>
  <PresentationFormat>Widescreen</PresentationFormat>
  <Paragraphs>195</Paragraphs>
  <Slides>24</Slides>
  <Notes>8</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24</vt:i4>
      </vt:variant>
    </vt:vector>
  </HeadingPairs>
  <TitlesOfParts>
    <vt:vector size="35" baseType="lpstr">
      <vt:lpstr>Arial</vt:lpstr>
      <vt:lpstr>Butler</vt:lpstr>
      <vt:lpstr>Calibri</vt:lpstr>
      <vt:lpstr>Calibri Light</vt:lpstr>
      <vt:lpstr>Cambria</vt:lpstr>
      <vt:lpstr>Lato</vt:lpstr>
      <vt:lpstr>Symbol</vt:lpstr>
      <vt:lpstr>Times New Roman</vt:lpstr>
      <vt:lpstr>Wingdings</vt:lpstr>
      <vt:lpstr>1_Office Theme</vt:lpstr>
      <vt:lpstr>Office Theme</vt:lpstr>
      <vt:lpstr>Challenge Fund  for Youth Employment</vt:lpstr>
      <vt:lpstr>Agenda</vt:lpstr>
      <vt:lpstr>Kenya CFYE Team: Who’s Who?</vt:lpstr>
      <vt:lpstr>The Challenge Fund for Youth Employment</vt:lpstr>
      <vt:lpstr>Partners</vt:lpstr>
      <vt:lpstr>The Challenge Fund Explained </vt:lpstr>
      <vt:lpstr>What the Fund offers</vt:lpstr>
      <vt:lpstr>PowerPoint Presentation</vt:lpstr>
      <vt:lpstr>Selection Criteria</vt:lpstr>
      <vt:lpstr>PowerPoint Presentation</vt:lpstr>
      <vt:lpstr>Challenges &amp; Opportunities  in Kenya Counties</vt:lpstr>
      <vt:lpstr>PowerPoint Presentation</vt:lpstr>
      <vt:lpstr>PowerPoint Presentation</vt:lpstr>
      <vt:lpstr>PowerPoint Presentation</vt:lpstr>
      <vt:lpstr>PowerPoint Presentation</vt:lpstr>
      <vt:lpstr>Call for Solutions</vt:lpstr>
      <vt:lpstr>Call for Solutions: Priority Windows</vt:lpstr>
      <vt:lpstr>Examples of Potential Projects</vt:lpstr>
      <vt:lpstr>Applicant Profile</vt:lpstr>
      <vt:lpstr>Budget Guidelines</vt:lpstr>
      <vt:lpstr>Portfolio Examples</vt:lpstr>
      <vt:lpstr>CFYE Kenya Portfolio Example: Meru Greens</vt:lpstr>
      <vt:lpstr>CFYE Portfolio Example: Shujaaz</vt:lpstr>
      <vt:lpstr>How to Apply?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Nimrah Karim</dc:creator>
  <cp:lastModifiedBy>Nimrah Karim</cp:lastModifiedBy>
  <cp:revision>9</cp:revision>
  <dcterms:created xsi:type="dcterms:W3CDTF">2021-11-29T10:28:07Z</dcterms:created>
  <dcterms:modified xsi:type="dcterms:W3CDTF">2022-09-29T08:47:52Z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0x01010027FFD186D1D03048B2CC63C80D310667</vt:lpwstr>
  </property>
</Properties>
</file>